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x="10147300" cy="7620000"/>
  <p:notesSz cx="6858000" cy="9144000"/>
  <p:defaultTextStyle>
    <a:lvl1pPr defTabSz="449262">
      <a:defRPr sz="2400">
        <a:solidFill>
          <a:srgbClr val="656151"/>
        </a:solidFill>
        <a:latin typeface="Tahoma"/>
        <a:ea typeface="Tahoma"/>
        <a:cs typeface="Tahoma"/>
        <a:sym typeface="Tahoma"/>
      </a:defRPr>
    </a:lvl1pPr>
    <a:lvl2pPr indent="457200" defTabSz="449262">
      <a:defRPr sz="2400">
        <a:solidFill>
          <a:srgbClr val="656151"/>
        </a:solidFill>
        <a:latin typeface="Tahoma"/>
        <a:ea typeface="Tahoma"/>
        <a:cs typeface="Tahoma"/>
        <a:sym typeface="Tahoma"/>
      </a:defRPr>
    </a:lvl2pPr>
    <a:lvl3pPr indent="914400" defTabSz="449262">
      <a:defRPr sz="2400">
        <a:solidFill>
          <a:srgbClr val="656151"/>
        </a:solidFill>
        <a:latin typeface="Tahoma"/>
        <a:ea typeface="Tahoma"/>
        <a:cs typeface="Tahoma"/>
        <a:sym typeface="Tahoma"/>
      </a:defRPr>
    </a:lvl3pPr>
    <a:lvl4pPr indent="1371600" defTabSz="449262">
      <a:defRPr sz="2400">
        <a:solidFill>
          <a:srgbClr val="656151"/>
        </a:solidFill>
        <a:latin typeface="Tahoma"/>
        <a:ea typeface="Tahoma"/>
        <a:cs typeface="Tahoma"/>
        <a:sym typeface="Tahoma"/>
      </a:defRPr>
    </a:lvl4pPr>
    <a:lvl5pPr indent="1828800" defTabSz="449262">
      <a:defRPr sz="2400">
        <a:solidFill>
          <a:srgbClr val="656151"/>
        </a:solidFill>
        <a:latin typeface="Tahoma"/>
        <a:ea typeface="Tahoma"/>
        <a:cs typeface="Tahoma"/>
        <a:sym typeface="Tahoma"/>
      </a:defRPr>
    </a:lvl5pPr>
    <a:lvl6pPr defTabSz="449262">
      <a:defRPr sz="2400">
        <a:solidFill>
          <a:srgbClr val="656151"/>
        </a:solidFill>
        <a:latin typeface="Tahoma"/>
        <a:ea typeface="Tahoma"/>
        <a:cs typeface="Tahoma"/>
        <a:sym typeface="Tahoma"/>
      </a:defRPr>
    </a:lvl6pPr>
    <a:lvl7pPr defTabSz="449262">
      <a:defRPr sz="2400">
        <a:solidFill>
          <a:srgbClr val="656151"/>
        </a:solidFill>
        <a:latin typeface="Tahoma"/>
        <a:ea typeface="Tahoma"/>
        <a:cs typeface="Tahoma"/>
        <a:sym typeface="Tahoma"/>
      </a:defRPr>
    </a:lvl7pPr>
    <a:lvl8pPr defTabSz="449262">
      <a:defRPr sz="2400">
        <a:solidFill>
          <a:srgbClr val="656151"/>
        </a:solidFill>
        <a:latin typeface="Tahoma"/>
        <a:ea typeface="Tahoma"/>
        <a:cs typeface="Tahoma"/>
        <a:sym typeface="Tahoma"/>
      </a:defRPr>
    </a:lvl8pPr>
    <a:lvl9pPr defTabSz="449262">
      <a:defRPr sz="2400">
        <a:solidFill>
          <a:srgbClr val="656151"/>
        </a:solidFill>
        <a:latin typeface="Tahoma"/>
        <a:ea typeface="Tahoma"/>
        <a:cs typeface="Tahoma"/>
        <a:sym typeface="Tahom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n" i="on">
        <a:font>
          <a:latin typeface="Tahoma"/>
          <a:ea typeface="Tahoma"/>
          <a:cs typeface="Tahoma"/>
        </a:font>
        <a:srgbClr val="656151"/>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7D7D4"/>
          </a:solidFill>
        </a:fill>
      </a:tcStyle>
    </a:wholeTbl>
    <a:band2H>
      <a:tcTxStyle b="def" i="def"/>
      <a:tcStyle>
        <a:tcBdr/>
        <a:fill>
          <a:solidFill>
            <a:srgbClr val="ECECEB"/>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18173"/>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18173"/>
          </a:solid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18173"/>
          </a:solidFill>
        </a:fill>
      </a:tcStyle>
    </a:firstRow>
  </a:tblStyle>
  <a:tblStyle styleId="{C7B018BB-80A7-4F77-B60F-C8B233D01FF8}" styleName="">
    <a:tblBg/>
    <a:wholeTbl>
      <a:tcTxStyle b="on" i="on">
        <a:font>
          <a:latin typeface="Tahoma"/>
          <a:ea typeface="Tahoma"/>
          <a:cs typeface="Tahoma"/>
        </a:font>
        <a:srgbClr val="656151"/>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5E5E4"/>
          </a:solidFill>
        </a:fill>
      </a:tcStyle>
    </a:wholeTbl>
    <a:band2H>
      <a:tcTxStyle b="def" i="def"/>
      <a:tcStyle>
        <a:tcBdr/>
        <a:fill>
          <a:solidFill>
            <a:srgbClr val="F3F2F2"/>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7B6B3"/>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7B6B3"/>
          </a:solid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7B6B3"/>
          </a:solidFill>
        </a:fill>
      </a:tcStyle>
    </a:firstRow>
  </a:tblStyle>
  <a:tblStyle styleId="{EEE7283C-3CF3-47DC-8721-378D4A62B228}" styleName="">
    <a:tblBg/>
    <a:wholeTbl>
      <a:tcTxStyle b="on" i="on">
        <a:font>
          <a:latin typeface="Tahoma"/>
          <a:ea typeface="Tahoma"/>
          <a:cs typeface="Tahoma"/>
        </a:font>
        <a:srgbClr val="656151"/>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5DBDD"/>
          </a:solidFill>
        </a:fill>
      </a:tcStyle>
    </a:wholeTbl>
    <a:band2H>
      <a:tcTxStyle b="def" i="def"/>
      <a:tcStyle>
        <a:tcBdr/>
        <a:fill>
          <a:solidFill>
            <a:srgbClr val="EBEEEF"/>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748F98"/>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748F98"/>
          </a:solid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748F98"/>
          </a:solidFill>
        </a:fill>
      </a:tcStyle>
    </a:firstRow>
  </a:tblStyle>
  <a:tblStyle styleId="{CF821DB8-F4EB-4A41-A1BA-3FCAFE7338EE}" styleName="">
    <a:tblBg/>
    <a:wholeTbl>
      <a:tcTxStyle b="on" i="on">
        <a:font>
          <a:latin typeface="Tahoma"/>
          <a:ea typeface="Tahoma"/>
          <a:cs typeface="Tahoma"/>
        </a:font>
        <a:srgbClr val="656151"/>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AEAE8"/>
          </a:solidFill>
        </a:fill>
      </a:tcStyle>
    </a:wholeTbl>
    <a:band2H>
      <a:tcTxStyle b="def" i="def"/>
      <a:tcStyle>
        <a:tcBdr/>
        <a:fill>
          <a:solidFill>
            <a:srgbClr val="FFFFFF"/>
          </a:solidFill>
        </a:fill>
      </a:tcStyle>
    </a:band2H>
    <a:firstCol>
      <a:tcTxStyle b="on" i="on">
        <a:font>
          <a:latin typeface="Tahoma"/>
          <a:ea typeface="Tahoma"/>
          <a:cs typeface="Tahom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18173"/>
          </a:solidFill>
        </a:fill>
      </a:tcStyle>
    </a:firstCol>
    <a:lastRow>
      <a:tcTxStyle b="on" i="on">
        <a:font>
          <a:latin typeface="Tahoma"/>
          <a:ea typeface="Tahoma"/>
          <a:cs typeface="Tahoma"/>
        </a:font>
        <a:srgbClr val="656151"/>
      </a:tcTxStyle>
      <a:tcStyle>
        <a:tcBdr>
          <a:left>
            <a:ln w="12700" cap="flat">
              <a:noFill/>
              <a:miter lim="400000"/>
            </a:ln>
          </a:left>
          <a:right>
            <a:ln w="12700" cap="flat">
              <a:noFill/>
              <a:miter lim="400000"/>
            </a:ln>
          </a:right>
          <a:top>
            <a:ln w="50800" cap="flat">
              <a:solidFill>
                <a:srgbClr val="656151"/>
              </a:solidFill>
              <a:prstDash val="solid"/>
              <a:bevel/>
            </a:ln>
          </a:top>
          <a:bottom>
            <a:ln w="25400" cap="flat">
              <a:solidFill>
                <a:srgbClr val="656151"/>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
          <a:latin typeface="Tahoma"/>
          <a:ea typeface="Tahoma"/>
          <a:cs typeface="Tahoma"/>
        </a:font>
        <a:srgbClr val="FFFFFF"/>
      </a:tcTxStyle>
      <a:tcStyle>
        <a:tcBdr>
          <a:left>
            <a:ln w="12700" cap="flat">
              <a:noFill/>
              <a:miter lim="400000"/>
            </a:ln>
          </a:left>
          <a:right>
            <a:ln w="12700" cap="flat">
              <a:noFill/>
              <a:miter lim="400000"/>
            </a:ln>
          </a:right>
          <a:top>
            <a:ln w="25400" cap="flat">
              <a:solidFill>
                <a:srgbClr val="656151"/>
              </a:solidFill>
              <a:prstDash val="solid"/>
              <a:bevel/>
            </a:ln>
          </a:top>
          <a:bottom>
            <a:ln w="25400" cap="flat">
              <a:solidFill>
                <a:srgbClr val="656151"/>
              </a:solidFill>
              <a:prstDash val="solid"/>
              <a:bevel/>
            </a:ln>
          </a:bottom>
          <a:insideH>
            <a:ln w="12700" cap="flat">
              <a:noFill/>
              <a:miter lim="400000"/>
            </a:ln>
          </a:insideH>
          <a:insideV>
            <a:ln w="12700" cap="flat">
              <a:noFill/>
              <a:miter lim="400000"/>
            </a:ln>
          </a:insideV>
        </a:tcBdr>
        <a:fill>
          <a:solidFill>
            <a:srgbClr val="818173"/>
          </a:solidFill>
        </a:fill>
      </a:tcStyle>
    </a:firstRow>
  </a:tblStyle>
  <a:tblStyle styleId="{33BA23B1-9221-436E-865A-0063620EA4FD}" styleName="">
    <a:tblBg/>
    <a:wholeTbl>
      <a:tcTxStyle b="on" i="on">
        <a:font>
          <a:latin typeface="Tahoma"/>
          <a:ea typeface="Tahoma"/>
          <a:cs typeface="Tahoma"/>
        </a:font>
        <a:srgbClr val="656151"/>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2D1CF"/>
          </a:solidFill>
        </a:fill>
      </a:tcStyle>
    </a:wholeTbl>
    <a:band2H>
      <a:tcTxStyle b="def" i="def"/>
      <a:tcStyle>
        <a:tcBdr/>
        <a:fill>
          <a:solidFill>
            <a:srgbClr val="EAEAE8"/>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656151"/>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656151"/>
          </a:solid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656151"/>
          </a:solidFill>
        </a:fill>
      </a:tcStyle>
    </a:firstRow>
  </a:tblStyle>
  <a:tblStyle styleId="{2708684C-4D16-4618-839F-0558EEFCDFE6}" styleName="">
    <a:tblBg/>
    <a:wholeTb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alpha val="20000"/>
            </a:srgbClr>
          </a:solidFill>
        </a:fill>
      </a:tcStyle>
    </a:wholeTbl>
    <a:band2H>
      <a:tcTxStyle b="def" i="def"/>
      <a:tcStyle>
        <a:tcBdr/>
        <a:fill>
          <a:solidFill>
            <a:srgbClr val="FFFFFF"/>
          </a:solidFill>
        </a:fill>
      </a:tcStyle>
    </a:band2H>
    <a:firstCol>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FFFFF">
              <a:alpha val="20000"/>
            </a:srgbClr>
          </a:solidFill>
        </a:fill>
      </a:tcStyle>
    </a:firstCol>
    <a:la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508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noFill/>
        </a:fill>
      </a:tcStyle>
    </a:lastRow>
    <a:firstRow>
      <a:tcTxStyle b="on" i="on">
        <a:font>
          <a:latin typeface="Tahoma"/>
          <a:ea typeface="Tahoma"/>
          <a:cs typeface="Tahoma"/>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254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Shape 59"/>
          <p:cNvSpPr/>
          <p:nvPr>
            <p:ph type="sldImg"/>
          </p:nvPr>
        </p:nvSpPr>
        <p:spPr>
          <a:xfrm>
            <a:off x="1143000" y="685800"/>
            <a:ext cx="4572000" cy="3429000"/>
          </a:xfrm>
          <a:prstGeom prst="rect">
            <a:avLst/>
          </a:prstGeom>
        </p:spPr>
        <p:txBody>
          <a:bodyPr/>
          <a:lstStyle/>
          <a:p>
            <a:pPr lvl="0"/>
          </a:p>
        </p:txBody>
      </p:sp>
      <p:sp>
        <p:nvSpPr>
          <p:cNvPr id="60" name="Shape 60"/>
          <p:cNvSpPr/>
          <p:nvPr>
            <p:ph type="body" sz="quarter" idx="1"/>
          </p:nvPr>
        </p:nvSpPr>
        <p:spPr>
          <a:xfrm>
            <a:off x="914400" y="4343400"/>
            <a:ext cx="5029200" cy="4114800"/>
          </a:xfrm>
          <a:prstGeom prst="rect">
            <a:avLst/>
          </a:prstGeom>
        </p:spPr>
        <p:txBody>
          <a:bodyPr/>
          <a:lstStyle/>
          <a:p>
            <a:pPr lvl="0"/>
          </a:p>
        </p:txBody>
      </p:sp>
    </p:spTree>
  </p:cSld>
  <p:clrMap bg1="lt1" tx1="dk1" bg2="lt2" tx2="dk2" accent1="accent1" accent2="accent2" accent3="accent3" accent4="accent4" accent5="accent5" accent6="accent6" hlink="hlink" folHlink="folHlink"/>
  <p:notesStyle>
    <a:lvl1pPr defTabSz="457200">
      <a:lnSpc>
        <a:spcPct val="117999"/>
      </a:lnSpc>
      <a:defRPr sz="2200">
        <a:latin typeface="+mj-lt"/>
        <a:ea typeface="+mj-ea"/>
        <a:cs typeface="+mj-cs"/>
        <a:sym typeface="Helvetica Neue"/>
      </a:defRPr>
    </a:lvl1pPr>
    <a:lvl2pPr indent="228600" defTabSz="457200">
      <a:lnSpc>
        <a:spcPct val="117999"/>
      </a:lnSpc>
      <a:defRPr sz="2200">
        <a:latin typeface="+mj-lt"/>
        <a:ea typeface="+mj-ea"/>
        <a:cs typeface="+mj-cs"/>
        <a:sym typeface="Helvetica Neue"/>
      </a:defRPr>
    </a:lvl2pPr>
    <a:lvl3pPr indent="457200" defTabSz="457200">
      <a:lnSpc>
        <a:spcPct val="117999"/>
      </a:lnSpc>
      <a:defRPr sz="2200">
        <a:latin typeface="+mj-lt"/>
        <a:ea typeface="+mj-ea"/>
        <a:cs typeface="+mj-cs"/>
        <a:sym typeface="Helvetica Neue"/>
      </a:defRPr>
    </a:lvl3pPr>
    <a:lvl4pPr indent="685800" defTabSz="457200">
      <a:lnSpc>
        <a:spcPct val="117999"/>
      </a:lnSpc>
      <a:defRPr sz="2200">
        <a:latin typeface="+mj-lt"/>
        <a:ea typeface="+mj-ea"/>
        <a:cs typeface="+mj-cs"/>
        <a:sym typeface="Helvetica Neue"/>
      </a:defRPr>
    </a:lvl4pPr>
    <a:lvl5pPr indent="914400" defTabSz="457200">
      <a:lnSpc>
        <a:spcPct val="117999"/>
      </a:lnSpc>
      <a:defRPr sz="2200">
        <a:latin typeface="+mj-lt"/>
        <a:ea typeface="+mj-ea"/>
        <a:cs typeface="+mj-cs"/>
        <a:sym typeface="Helvetica Neue"/>
      </a:defRPr>
    </a:lvl5pPr>
    <a:lvl6pPr indent="1143000" defTabSz="457200">
      <a:lnSpc>
        <a:spcPct val="117999"/>
      </a:lnSpc>
      <a:defRPr sz="2200">
        <a:latin typeface="+mj-lt"/>
        <a:ea typeface="+mj-ea"/>
        <a:cs typeface="+mj-cs"/>
        <a:sym typeface="Helvetica Neue"/>
      </a:defRPr>
    </a:lvl6pPr>
    <a:lvl7pPr indent="1371600" defTabSz="457200">
      <a:lnSpc>
        <a:spcPct val="117999"/>
      </a:lnSpc>
      <a:defRPr sz="2200">
        <a:latin typeface="+mj-lt"/>
        <a:ea typeface="+mj-ea"/>
        <a:cs typeface="+mj-cs"/>
        <a:sym typeface="Helvetica Neue"/>
      </a:defRPr>
    </a:lvl7pPr>
    <a:lvl8pPr indent="1600200" defTabSz="457200">
      <a:lnSpc>
        <a:spcPct val="117999"/>
      </a:lnSpc>
      <a:defRPr sz="2200">
        <a:latin typeface="+mj-lt"/>
        <a:ea typeface="+mj-ea"/>
        <a:cs typeface="+mj-cs"/>
        <a:sym typeface="Helvetica Neue"/>
      </a:defRPr>
    </a:lvl8pPr>
    <a:lvl9pPr indent="1828800" defTabSz="457200">
      <a:lnSpc>
        <a:spcPct val="117999"/>
      </a:lnSpc>
      <a:defRPr sz="2200">
        <a:latin typeface="+mj-lt"/>
        <a:ea typeface="+mj-ea"/>
        <a:cs typeface="+mj-cs"/>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41" name="Shape 41"/>
          <p:cNvSpPr/>
          <p:nvPr>
            <p:ph type="sldNum" sz="quarter" idx="2"/>
          </p:nvPr>
        </p:nvSpPr>
        <p:spPr>
          <a:prstGeom prst="rect">
            <a:avLst/>
          </a:prstGeom>
        </p:spPr>
        <p:txBody>
          <a:bodyPr/>
          <a:lstStyle/>
          <a:p>
            <a:pPr lvl="0"/>
            <a:fld id="{86CB4B4D-7CA3-9044-876B-883B54F8677D}" type="slidenum"/>
          </a:p>
        </p:txBody>
      </p:sp>
    </p:spTree>
  </p:cSld>
  <p:clrMapOvr>
    <a:masterClrMapping/>
  </p:clrMapOvr>
  <p:transitio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43" name="Shape 43"/>
          <p:cNvSpPr/>
          <p:nvPr>
            <p:ph type="sldNum" sz="quarter" idx="2"/>
          </p:nvPr>
        </p:nvSpPr>
        <p:spPr>
          <a:prstGeom prst="rect">
            <a:avLst/>
          </a:prstGeom>
        </p:spPr>
        <p:txBody>
          <a:bodyPr/>
          <a:lstStyle/>
          <a:p>
            <a:pPr lvl="0"/>
            <a:fld id="{86CB4B4D-7CA3-9044-876B-883B54F8677D}" type="slidenum"/>
          </a:p>
        </p:txBody>
      </p:sp>
      <p:sp>
        <p:nvSpPr>
          <p:cNvPr id="44" name="Shape 44"/>
          <p:cNvSpPr/>
          <p:nvPr>
            <p:ph type="title"/>
          </p:nvPr>
        </p:nvSpPr>
        <p:spPr>
          <a:prstGeom prst="rect">
            <a:avLst/>
          </a:prstGeom>
        </p:spPr>
        <p:txBody>
          <a:bodyPr/>
          <a:lstStyle/>
          <a:p>
            <a:pPr lvl="0">
              <a:defRPr sz="1800">
                <a:solidFill>
                  <a:srgbClr val="000000"/>
                </a:solidFill>
              </a:defRPr>
            </a:pPr>
            <a:r>
              <a:rPr sz="4900">
                <a:solidFill>
                  <a:srgbClr val="FFFFCC"/>
                </a:solidFill>
              </a:rPr>
              <a:t>Testo titolo</a:t>
            </a:r>
          </a:p>
        </p:txBody>
      </p:sp>
      <p:sp>
        <p:nvSpPr>
          <p:cNvPr id="45" name="Shape 45"/>
          <p:cNvSpPr/>
          <p:nvPr>
            <p:ph type="body" idx="1"/>
          </p:nvPr>
        </p:nvSpPr>
        <p:spPr>
          <a:prstGeom prst="rect">
            <a:avLst/>
          </a:prstGeom>
        </p:spPr>
        <p:txBody>
          <a:bodyPr/>
          <a:lstStyle/>
          <a:p>
            <a:pPr lvl="0">
              <a:defRPr sz="1800">
                <a:solidFill>
                  <a:srgbClr val="000000"/>
                </a:solidFill>
              </a:defRPr>
            </a:pPr>
            <a:r>
              <a:rPr sz="3600">
                <a:solidFill>
                  <a:srgbClr val="FFFFFF"/>
                </a:solidFill>
              </a:rPr>
              <a:t>Corpo livello uno</a:t>
            </a:r>
            <a:endParaRPr sz="3600">
              <a:solidFill>
                <a:srgbClr val="FFFFFF"/>
              </a:solidFill>
            </a:endParaRPr>
          </a:p>
          <a:p>
            <a:pPr lvl="1">
              <a:defRPr sz="1800">
                <a:solidFill>
                  <a:srgbClr val="000000"/>
                </a:solidFill>
              </a:defRPr>
            </a:pPr>
            <a:r>
              <a:rPr sz="3600">
                <a:solidFill>
                  <a:srgbClr val="FFFFFF"/>
                </a:solidFill>
              </a:rPr>
              <a:t>Corpo livello due</a:t>
            </a:r>
            <a:endParaRPr sz="3600">
              <a:solidFill>
                <a:srgbClr val="FFFFFF"/>
              </a:solidFill>
            </a:endParaRPr>
          </a:p>
          <a:p>
            <a:pPr lvl="2">
              <a:defRPr sz="1800">
                <a:solidFill>
                  <a:srgbClr val="000000"/>
                </a:solidFill>
              </a:defRPr>
            </a:pPr>
            <a:r>
              <a:rPr sz="3600">
                <a:solidFill>
                  <a:srgbClr val="FFFFFF"/>
                </a:solidFill>
              </a:rPr>
              <a:t>Corpo livello tre</a:t>
            </a:r>
            <a:endParaRPr sz="3600">
              <a:solidFill>
                <a:srgbClr val="FFFFFF"/>
              </a:solidFill>
            </a:endParaRPr>
          </a:p>
          <a:p>
            <a:pPr lvl="3">
              <a:defRPr sz="1800">
                <a:solidFill>
                  <a:srgbClr val="000000"/>
                </a:solidFill>
              </a:defRPr>
            </a:pPr>
            <a:r>
              <a:rPr sz="3600">
                <a:solidFill>
                  <a:srgbClr val="FFFFFF"/>
                </a:solidFill>
              </a:rPr>
              <a:t>Corpo livello quattro</a:t>
            </a:r>
            <a:endParaRPr sz="3600">
              <a:solidFill>
                <a:srgbClr val="FFFFFF"/>
              </a:solidFill>
            </a:endParaRPr>
          </a:p>
          <a:p>
            <a:pPr lvl="4">
              <a:defRPr sz="1800">
                <a:solidFill>
                  <a:srgbClr val="000000"/>
                </a:solidFill>
              </a:defRPr>
            </a:pPr>
            <a:r>
              <a:rPr sz="3600">
                <a:solidFill>
                  <a:srgbClr val="FFFFFF"/>
                </a:solidFill>
              </a:rPr>
              <a:t>Corpo livello cinque</a:t>
            </a:r>
          </a:p>
        </p:txBody>
      </p:sp>
    </p:spTree>
  </p:cSld>
  <p:clrMapOvr>
    <a:masterClrMapping/>
  </p:clrMapOvr>
  <p:transitio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47" name="Shape 47"/>
          <p:cNvSpPr/>
          <p:nvPr>
            <p:ph type="sldNum" sz="quarter" idx="2"/>
          </p:nvPr>
        </p:nvSpPr>
        <p:spPr>
          <a:prstGeom prst="rect">
            <a:avLst/>
          </a:prstGeom>
        </p:spPr>
        <p:txBody>
          <a:bodyPr/>
          <a:lstStyle/>
          <a:p>
            <a:pPr lvl="0"/>
            <a:fld id="{86CB4B4D-7CA3-9044-876B-883B54F8677D}" type="slidenum"/>
          </a:p>
        </p:txBody>
      </p:sp>
      <p:sp>
        <p:nvSpPr>
          <p:cNvPr id="48" name="Shape 48"/>
          <p:cNvSpPr/>
          <p:nvPr>
            <p:ph type="title"/>
          </p:nvPr>
        </p:nvSpPr>
        <p:spPr>
          <a:prstGeom prst="rect">
            <a:avLst/>
          </a:prstGeom>
        </p:spPr>
        <p:txBody>
          <a:bodyPr/>
          <a:lstStyle/>
          <a:p>
            <a:pPr lvl="0">
              <a:defRPr sz="1800">
                <a:solidFill>
                  <a:srgbClr val="000000"/>
                </a:solidFill>
              </a:defRPr>
            </a:pPr>
            <a:r>
              <a:rPr sz="4900">
                <a:solidFill>
                  <a:srgbClr val="FFFFCC"/>
                </a:solidFill>
              </a:rPr>
              <a:t>Testo titolo</a:t>
            </a:r>
          </a:p>
        </p:txBody>
      </p:sp>
      <p:sp>
        <p:nvSpPr>
          <p:cNvPr id="49" name="Shape 49"/>
          <p:cNvSpPr/>
          <p:nvPr>
            <p:ph type="body" idx="1"/>
          </p:nvPr>
        </p:nvSpPr>
        <p:spPr>
          <a:prstGeom prst="rect">
            <a:avLst/>
          </a:prstGeom>
        </p:spPr>
        <p:txBody>
          <a:bodyPr/>
          <a:lstStyle/>
          <a:p>
            <a:pPr lvl="0">
              <a:defRPr sz="1800">
                <a:solidFill>
                  <a:srgbClr val="000000"/>
                </a:solidFill>
              </a:defRPr>
            </a:pPr>
            <a:r>
              <a:rPr sz="3600">
                <a:solidFill>
                  <a:srgbClr val="FFFFFF"/>
                </a:solidFill>
              </a:rPr>
              <a:t>Corpo livello uno</a:t>
            </a:r>
            <a:endParaRPr sz="3600">
              <a:solidFill>
                <a:srgbClr val="FFFFFF"/>
              </a:solidFill>
            </a:endParaRPr>
          </a:p>
          <a:p>
            <a:pPr lvl="1">
              <a:defRPr sz="1800">
                <a:solidFill>
                  <a:srgbClr val="000000"/>
                </a:solidFill>
              </a:defRPr>
            </a:pPr>
            <a:r>
              <a:rPr sz="3600">
                <a:solidFill>
                  <a:srgbClr val="FFFFFF"/>
                </a:solidFill>
              </a:rPr>
              <a:t>Corpo livello due</a:t>
            </a:r>
            <a:endParaRPr sz="3600">
              <a:solidFill>
                <a:srgbClr val="FFFFFF"/>
              </a:solidFill>
            </a:endParaRPr>
          </a:p>
          <a:p>
            <a:pPr lvl="2">
              <a:defRPr sz="1800">
                <a:solidFill>
                  <a:srgbClr val="000000"/>
                </a:solidFill>
              </a:defRPr>
            </a:pPr>
            <a:r>
              <a:rPr sz="3600">
                <a:solidFill>
                  <a:srgbClr val="FFFFFF"/>
                </a:solidFill>
              </a:rPr>
              <a:t>Corpo livello tre</a:t>
            </a:r>
            <a:endParaRPr sz="3600">
              <a:solidFill>
                <a:srgbClr val="FFFFFF"/>
              </a:solidFill>
            </a:endParaRPr>
          </a:p>
          <a:p>
            <a:pPr lvl="3">
              <a:defRPr sz="1800">
                <a:solidFill>
                  <a:srgbClr val="000000"/>
                </a:solidFill>
              </a:defRPr>
            </a:pPr>
            <a:r>
              <a:rPr sz="3600">
                <a:solidFill>
                  <a:srgbClr val="FFFFFF"/>
                </a:solidFill>
              </a:rPr>
              <a:t>Corpo livello quattro</a:t>
            </a:r>
            <a:endParaRPr sz="3600">
              <a:solidFill>
                <a:srgbClr val="FFFFFF"/>
              </a:solidFill>
            </a:endParaRPr>
          </a:p>
          <a:p>
            <a:pPr lvl="4">
              <a:defRPr sz="1800">
                <a:solidFill>
                  <a:srgbClr val="000000"/>
                </a:solidFill>
              </a:defRPr>
            </a:pPr>
            <a:r>
              <a:rPr sz="3600">
                <a:solidFill>
                  <a:srgbClr val="FFFFFF"/>
                </a:solidFill>
              </a:rPr>
              <a:t>Corpo livello cinque</a:t>
            </a:r>
          </a:p>
        </p:txBody>
      </p:sp>
    </p:spTree>
  </p:cSld>
  <p:clrMapOvr>
    <a:masterClrMapping/>
  </p:clrMapOvr>
  <p:transitio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51" name="Shape 51"/>
          <p:cNvSpPr/>
          <p:nvPr>
            <p:ph type="sldNum" sz="quarter" idx="2"/>
          </p:nvPr>
        </p:nvSpPr>
        <p:spPr>
          <a:prstGeom prst="rect">
            <a:avLst/>
          </a:prstGeom>
        </p:spPr>
        <p:txBody>
          <a:bodyPr/>
          <a:lstStyle/>
          <a:p>
            <a:pPr lvl="0"/>
            <a:fld id="{86CB4B4D-7CA3-9044-876B-883B54F8677D}" type="slidenum"/>
          </a:p>
        </p:txBody>
      </p:sp>
      <p:sp>
        <p:nvSpPr>
          <p:cNvPr id="52" name="Shape 52"/>
          <p:cNvSpPr/>
          <p:nvPr>
            <p:ph type="title"/>
          </p:nvPr>
        </p:nvSpPr>
        <p:spPr>
          <a:prstGeom prst="rect">
            <a:avLst/>
          </a:prstGeom>
        </p:spPr>
        <p:txBody>
          <a:bodyPr/>
          <a:lstStyle/>
          <a:p>
            <a:pPr lvl="0">
              <a:defRPr sz="1800">
                <a:solidFill>
                  <a:srgbClr val="000000"/>
                </a:solidFill>
              </a:defRPr>
            </a:pPr>
            <a:r>
              <a:rPr sz="4900">
                <a:solidFill>
                  <a:srgbClr val="FFFFCC"/>
                </a:solidFill>
              </a:rPr>
              <a:t>Testo titolo</a:t>
            </a:r>
          </a:p>
        </p:txBody>
      </p:sp>
    </p:spTree>
  </p:cSld>
  <p:clrMapOvr>
    <a:masterClrMapping/>
  </p:clrMapOvr>
  <p:transitio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54" name="Shape 54"/>
          <p:cNvSpPr/>
          <p:nvPr>
            <p:ph type="sldNum" sz="quarter" idx="2"/>
          </p:nvPr>
        </p:nvSpPr>
        <p:spPr>
          <a:prstGeom prst="rect">
            <a:avLst/>
          </a:prstGeom>
        </p:spPr>
        <p:txBody>
          <a:bodyPr/>
          <a:lstStyle/>
          <a:p>
            <a:pPr lvl="0"/>
            <a:fld id="{86CB4B4D-7CA3-9044-876B-883B54F8677D}" type="slidenum"/>
          </a:p>
        </p:txBody>
      </p:sp>
    </p:spTree>
  </p:cSld>
  <p:clrMapOvr>
    <a:masterClrMapping/>
  </p:clrMapOvr>
  <p:transitio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showMasterPhAnim="1">
  <p:cSld name="Default">
    <p:bg>
      <p:bgPr>
        <a:gradFill flip="none" rotWithShape="1">
          <a:gsLst>
            <a:gs pos="0">
              <a:srgbClr val="3333CC"/>
            </a:gs>
            <a:gs pos="100000">
              <a:srgbClr val="000066"/>
            </a:gs>
          </a:gsLst>
          <a:lin ang="16200000" scaled="0"/>
        </a:gradFill>
      </p:bgPr>
    </p:bg>
    <p:spTree>
      <p:nvGrpSpPr>
        <p:cNvPr id="1" name=""/>
        <p:cNvGrpSpPr/>
        <p:nvPr/>
      </p:nvGrpSpPr>
      <p:grpSpPr>
        <a:xfrm>
          <a:off x="0" y="0"/>
          <a:ext cx="0" cy="0"/>
          <a:chOff x="0" y="0"/>
          <a:chExt cx="0" cy="0"/>
        </a:xfrm>
      </p:grpSpPr>
      <p:sp>
        <p:nvSpPr>
          <p:cNvPr id="56" name="Shape 56"/>
          <p:cNvSpPr/>
          <p:nvPr>
            <p:ph type="sldNum" sz="quarter" idx="2"/>
          </p:nvPr>
        </p:nvSpPr>
        <p:spPr>
          <a:xfrm>
            <a:off x="7272232" y="6938750"/>
            <a:ext cx="2114022" cy="297121"/>
          </a:xfrm>
          <a:prstGeom prst="rect">
            <a:avLst/>
          </a:prstGeom>
        </p:spPr>
        <p:txBody>
          <a:bodyPr lIns="50736" tIns="50736" rIns="50736" bIns="50736" anchor="t"/>
          <a:lstStyle>
            <a:lvl1pPr defTabSz="914400">
              <a:defRPr sz="1400">
                <a:solidFill>
                  <a:srgbClr val="000000"/>
                </a:solidFill>
                <a:uFill>
                  <a:solidFill/>
                </a:uFill>
                <a:latin typeface="Times New Roman"/>
                <a:ea typeface="Times New Roman"/>
                <a:cs typeface="Times New Roman"/>
                <a:sym typeface="Times New Roman"/>
              </a:defRPr>
            </a:lvl1pPr>
          </a:lstStyle>
          <a:p>
            <a:pPr lvl="0"/>
            <a:fld id="{86CB4B4D-7CA3-9044-876B-883B54F8677D}" type="slidenum"/>
          </a:p>
        </p:txBody>
      </p:sp>
    </p:spTree>
  </p:cSld>
  <p:clrMapOvr>
    <a:masterClrMapping/>
  </p:clrMapOvr>
  <p:transitio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Default">
    <p:bg>
      <p:bgPr>
        <a:solidFill>
          <a:srgbClr val="000099"/>
        </a:solidFill>
      </p:bgPr>
    </p:bg>
    <p:spTree>
      <p:nvGrpSpPr>
        <p:cNvPr id="1" name=""/>
        <p:cNvGrpSpPr/>
        <p:nvPr/>
      </p:nvGrpSpPr>
      <p:grpSpPr>
        <a:xfrm>
          <a:off x="0" y="0"/>
          <a:ext cx="0" cy="0"/>
          <a:chOff x="0" y="0"/>
          <a:chExt cx="0" cy="0"/>
        </a:xfrm>
      </p:grpSpPr>
      <p:sp>
        <p:nvSpPr>
          <p:cNvPr id="58" name="Shape 58"/>
          <p:cNvSpPr/>
          <p:nvPr>
            <p:ph type="sldNum" sz="quarter" idx="2"/>
          </p:nvPr>
        </p:nvSpPr>
        <p:spPr>
          <a:xfrm>
            <a:off x="7272232" y="6938750"/>
            <a:ext cx="2114022" cy="297244"/>
          </a:xfrm>
          <a:prstGeom prst="rect">
            <a:avLst/>
          </a:prstGeom>
        </p:spPr>
        <p:txBody>
          <a:bodyPr lIns="0" tIns="0" rIns="0" bIns="0" anchor="t"/>
          <a:lstStyle>
            <a:lvl1pPr defTabSz="914400">
              <a:defRPr sz="1400">
                <a:solidFill>
                  <a:srgbClr val="000000"/>
                </a:solidFill>
                <a:latin typeface="Times New Roman"/>
                <a:ea typeface="Times New Roman"/>
                <a:cs typeface="Times New Roman"/>
                <a:sym typeface="Times New Roman"/>
              </a:defRPr>
            </a:lvl1pPr>
          </a:lstStyle>
          <a:p>
            <a:pPr lvl="0"/>
            <a:fld id="{86CB4B4D-7CA3-9044-876B-883B54F8677D}" type="slidenum"/>
          </a:p>
        </p:txBody>
      </p:sp>
    </p:spTree>
  </p:cSld>
  <p:clrMapOvr>
    <a:masterClrMapping/>
  </p:clrMapOvr>
  <p:transitio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56151"/>
        </a:solidFill>
      </p:bgPr>
    </p:bg>
    <p:spTree>
      <p:nvGrpSpPr>
        <p:cNvPr id="1" name=""/>
        <p:cNvGrpSpPr/>
        <p:nvPr/>
      </p:nvGrpSpPr>
      <p:grpSpPr>
        <a:xfrm>
          <a:off x="0" y="0"/>
          <a:ext cx="0" cy="0"/>
          <a:chOff x="0" y="0"/>
          <a:chExt cx="0" cy="0"/>
        </a:xfrm>
      </p:grpSpPr>
      <p:grpSp>
        <p:nvGrpSpPr>
          <p:cNvPr id="36" name="Group 36"/>
          <p:cNvGrpSpPr/>
          <p:nvPr/>
        </p:nvGrpSpPr>
        <p:grpSpPr>
          <a:xfrm>
            <a:off x="4222750" y="1987550"/>
            <a:ext cx="5941668" cy="5619750"/>
            <a:chOff x="0" y="0"/>
            <a:chExt cx="5941667" cy="5619750"/>
          </a:xfrm>
        </p:grpSpPr>
        <p:sp>
          <p:nvSpPr>
            <p:cNvPr id="2" name="Shape 2"/>
            <p:cNvSpPr/>
            <p:nvPr/>
          </p:nvSpPr>
          <p:spPr>
            <a:xfrm>
              <a:off x="3237826" y="419937"/>
              <a:ext cx="342124" cy="179974"/>
            </a:xfrm>
            <a:prstGeom prst="rect">
              <a:avLst/>
            </a:pr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3" name="Shape 3"/>
            <p:cNvSpPr/>
            <p:nvPr/>
          </p:nvSpPr>
          <p:spPr>
            <a:xfrm>
              <a:off x="3359509" y="102337"/>
              <a:ext cx="82886" cy="86459"/>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4" name="Shape 4"/>
            <p:cNvSpPr/>
            <p:nvPr/>
          </p:nvSpPr>
          <p:spPr>
            <a:xfrm rot="995336">
              <a:off x="4957259" y="649314"/>
              <a:ext cx="8819" cy="3657691"/>
            </a:xfrm>
            <a:prstGeom prst="rect">
              <a:avLst/>
            </a:pr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5" name="Shape 5"/>
            <p:cNvSpPr/>
            <p:nvPr/>
          </p:nvSpPr>
          <p:spPr>
            <a:xfrm>
              <a:off x="4368243" y="4201138"/>
              <a:ext cx="116393" cy="1693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91" y="21600"/>
                  </a:moveTo>
                  <a:lnTo>
                    <a:pt x="13745" y="17550"/>
                  </a:lnTo>
                  <a:lnTo>
                    <a:pt x="19636" y="13500"/>
                  </a:lnTo>
                  <a:lnTo>
                    <a:pt x="21600" y="8100"/>
                  </a:lnTo>
                  <a:lnTo>
                    <a:pt x="19636" y="2700"/>
                  </a:lnTo>
                  <a:lnTo>
                    <a:pt x="11782" y="0"/>
                  </a:lnTo>
                  <a:lnTo>
                    <a:pt x="3927" y="2700"/>
                  </a:lnTo>
                  <a:lnTo>
                    <a:pt x="0" y="8100"/>
                  </a:lnTo>
                  <a:lnTo>
                    <a:pt x="0" y="13500"/>
                  </a:lnTo>
                  <a:lnTo>
                    <a:pt x="5891" y="21600"/>
                  </a:lnTo>
                  <a:close/>
                  <a:moveTo>
                    <a:pt x="13745" y="4050"/>
                  </a:moveTo>
                  <a:lnTo>
                    <a:pt x="17673" y="5400"/>
                  </a:lnTo>
                  <a:lnTo>
                    <a:pt x="19636" y="8100"/>
                  </a:lnTo>
                  <a:lnTo>
                    <a:pt x="19636" y="10800"/>
                  </a:lnTo>
                  <a:lnTo>
                    <a:pt x="11782" y="16200"/>
                  </a:lnTo>
                  <a:lnTo>
                    <a:pt x="7855" y="17550"/>
                  </a:lnTo>
                  <a:lnTo>
                    <a:pt x="3927" y="10800"/>
                  </a:lnTo>
                  <a:lnTo>
                    <a:pt x="5891" y="5400"/>
                  </a:lnTo>
                  <a:lnTo>
                    <a:pt x="9818" y="4050"/>
                  </a:lnTo>
                  <a:lnTo>
                    <a:pt x="13745" y="405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6" name="Shape 6"/>
            <p:cNvSpPr/>
            <p:nvPr/>
          </p:nvSpPr>
          <p:spPr>
            <a:xfrm rot="91736">
              <a:off x="5454572" y="719892"/>
              <a:ext cx="10583" cy="3525358"/>
            </a:xfrm>
            <a:prstGeom prst="rect">
              <a:avLst/>
            </a:pr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7" name="Shape 7"/>
            <p:cNvSpPr/>
            <p:nvPr/>
          </p:nvSpPr>
          <p:spPr>
            <a:xfrm rot="20673776">
              <a:off x="5724392" y="695190"/>
              <a:ext cx="10582" cy="1554475"/>
            </a:xfrm>
            <a:prstGeom prst="rect">
              <a:avLst/>
            </a:pr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8" name="Shape 8"/>
            <p:cNvSpPr/>
            <p:nvPr/>
          </p:nvSpPr>
          <p:spPr>
            <a:xfrm rot="20459687">
              <a:off x="1851698" y="1215701"/>
              <a:ext cx="10582" cy="3585348"/>
            </a:xfrm>
            <a:prstGeom prst="rect">
              <a:avLst/>
            </a:pr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9" name="Shape 9"/>
            <p:cNvSpPr/>
            <p:nvPr/>
          </p:nvSpPr>
          <p:spPr>
            <a:xfrm rot="1114413">
              <a:off x="640158" y="1224523"/>
              <a:ext cx="10582" cy="3744148"/>
            </a:xfrm>
            <a:prstGeom prst="rect">
              <a:avLst/>
            </a:pr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10" name="Shape 10"/>
            <p:cNvSpPr/>
            <p:nvPr/>
          </p:nvSpPr>
          <p:spPr>
            <a:xfrm rot="254676">
              <a:off x="1130417" y="1310981"/>
              <a:ext cx="10582" cy="3363028"/>
            </a:xfrm>
            <a:prstGeom prst="rect">
              <a:avLst/>
            </a:pr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11" name="Shape 11"/>
            <p:cNvSpPr/>
            <p:nvPr/>
          </p:nvSpPr>
          <p:spPr>
            <a:xfrm>
              <a:off x="2844560" y="3341854"/>
              <a:ext cx="1098675" cy="275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 y="2492"/>
                  </a:moveTo>
                  <a:lnTo>
                    <a:pt x="5617" y="4985"/>
                  </a:lnTo>
                  <a:lnTo>
                    <a:pt x="8702" y="4985"/>
                  </a:lnTo>
                  <a:lnTo>
                    <a:pt x="12274" y="4154"/>
                  </a:lnTo>
                  <a:lnTo>
                    <a:pt x="16399" y="2492"/>
                  </a:lnTo>
                  <a:lnTo>
                    <a:pt x="21184" y="0"/>
                  </a:lnTo>
                  <a:lnTo>
                    <a:pt x="21600" y="15785"/>
                  </a:lnTo>
                  <a:lnTo>
                    <a:pt x="17231" y="19108"/>
                  </a:lnTo>
                  <a:lnTo>
                    <a:pt x="14354" y="20769"/>
                  </a:lnTo>
                  <a:lnTo>
                    <a:pt x="11025" y="21600"/>
                  </a:lnTo>
                  <a:lnTo>
                    <a:pt x="7454" y="21600"/>
                  </a:lnTo>
                  <a:lnTo>
                    <a:pt x="3744" y="20769"/>
                  </a:lnTo>
                  <a:lnTo>
                    <a:pt x="0" y="18277"/>
                  </a:lnTo>
                  <a:lnTo>
                    <a:pt x="208" y="2492"/>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12" name="Shape 12"/>
            <p:cNvSpPr/>
            <p:nvPr/>
          </p:nvSpPr>
          <p:spPr>
            <a:xfrm>
              <a:off x="4176019" y="4347586"/>
              <a:ext cx="1756469" cy="2223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01" y="1029"/>
                  </a:moveTo>
                  <a:lnTo>
                    <a:pt x="8723" y="1029"/>
                  </a:lnTo>
                  <a:lnTo>
                    <a:pt x="7287" y="0"/>
                  </a:lnTo>
                  <a:lnTo>
                    <a:pt x="4829" y="0"/>
                  </a:lnTo>
                  <a:lnTo>
                    <a:pt x="3915" y="1029"/>
                  </a:lnTo>
                  <a:lnTo>
                    <a:pt x="1175" y="1029"/>
                  </a:lnTo>
                  <a:lnTo>
                    <a:pt x="522" y="2057"/>
                  </a:lnTo>
                  <a:lnTo>
                    <a:pt x="131" y="3086"/>
                  </a:lnTo>
                  <a:lnTo>
                    <a:pt x="0" y="4114"/>
                  </a:lnTo>
                  <a:lnTo>
                    <a:pt x="261" y="7200"/>
                  </a:lnTo>
                  <a:lnTo>
                    <a:pt x="392" y="8229"/>
                  </a:lnTo>
                  <a:lnTo>
                    <a:pt x="653" y="9257"/>
                  </a:lnTo>
                  <a:lnTo>
                    <a:pt x="1305" y="10286"/>
                  </a:lnTo>
                  <a:lnTo>
                    <a:pt x="1958" y="12343"/>
                  </a:lnTo>
                  <a:lnTo>
                    <a:pt x="3132" y="14400"/>
                  </a:lnTo>
                  <a:lnTo>
                    <a:pt x="4568" y="15429"/>
                  </a:lnTo>
                  <a:lnTo>
                    <a:pt x="6373" y="17486"/>
                  </a:lnTo>
                  <a:lnTo>
                    <a:pt x="8462" y="18514"/>
                  </a:lnTo>
                  <a:lnTo>
                    <a:pt x="10941" y="20571"/>
                  </a:lnTo>
                  <a:lnTo>
                    <a:pt x="13530" y="20571"/>
                  </a:lnTo>
                  <a:lnTo>
                    <a:pt x="16401" y="21600"/>
                  </a:lnTo>
                  <a:lnTo>
                    <a:pt x="21600" y="21600"/>
                  </a:lnTo>
                  <a:lnTo>
                    <a:pt x="21600" y="2057"/>
                  </a:lnTo>
                  <a:lnTo>
                    <a:pt x="19120" y="2057"/>
                  </a:lnTo>
                  <a:lnTo>
                    <a:pt x="16401" y="1029"/>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13" name="Shape 13"/>
            <p:cNvSpPr/>
            <p:nvPr/>
          </p:nvSpPr>
          <p:spPr>
            <a:xfrm>
              <a:off x="4218344" y="4442866"/>
              <a:ext cx="1714144" cy="4322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535" y="4761"/>
                  </a:lnTo>
                  <a:lnTo>
                    <a:pt x="1471" y="8464"/>
                  </a:lnTo>
                  <a:lnTo>
                    <a:pt x="2675" y="12078"/>
                  </a:lnTo>
                  <a:lnTo>
                    <a:pt x="4414" y="15252"/>
                  </a:lnTo>
                  <a:lnTo>
                    <a:pt x="6531" y="17897"/>
                  </a:lnTo>
                  <a:lnTo>
                    <a:pt x="9206" y="20013"/>
                  </a:lnTo>
                  <a:lnTo>
                    <a:pt x="10677" y="20542"/>
                  </a:lnTo>
                  <a:lnTo>
                    <a:pt x="12394" y="21071"/>
                  </a:lnTo>
                  <a:lnTo>
                    <a:pt x="14133" y="21600"/>
                  </a:lnTo>
                  <a:lnTo>
                    <a:pt x="19059" y="21600"/>
                  </a:lnTo>
                  <a:lnTo>
                    <a:pt x="21600" y="21071"/>
                  </a:lnTo>
                  <a:lnTo>
                    <a:pt x="21600" y="5290"/>
                  </a:lnTo>
                  <a:lnTo>
                    <a:pt x="15604" y="5290"/>
                  </a:lnTo>
                  <a:lnTo>
                    <a:pt x="11212" y="4761"/>
                  </a:lnTo>
                  <a:lnTo>
                    <a:pt x="7066" y="3703"/>
                  </a:lnTo>
                  <a:lnTo>
                    <a:pt x="3344" y="2116"/>
                  </a:lnTo>
                  <a:lnTo>
                    <a:pt x="1605" y="1058"/>
                  </a:lnTo>
                  <a:lnTo>
                    <a:pt x="0" y="0"/>
                  </a:lnTo>
                  <a:close/>
                </a:path>
              </a:pathLst>
            </a:custGeom>
            <a:gradFill flip="none" rotWithShape="1">
              <a:gsLst>
                <a:gs pos="0">
                  <a:srgbClr val="55534C"/>
                </a:gs>
                <a:gs pos="100000">
                  <a:srgbClr val="2F2D25"/>
                </a:gs>
              </a:gsLst>
              <a:lin ang="81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14" name="Shape 14"/>
            <p:cNvSpPr/>
            <p:nvPr/>
          </p:nvSpPr>
          <p:spPr>
            <a:xfrm>
              <a:off x="4250087" y="4347586"/>
              <a:ext cx="1682401" cy="158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899" y="0"/>
                  </a:moveTo>
                  <a:lnTo>
                    <a:pt x="3679" y="0"/>
                  </a:lnTo>
                  <a:lnTo>
                    <a:pt x="2862" y="1440"/>
                  </a:lnTo>
                  <a:lnTo>
                    <a:pt x="2180" y="1440"/>
                  </a:lnTo>
                  <a:lnTo>
                    <a:pt x="1226" y="2880"/>
                  </a:lnTo>
                  <a:lnTo>
                    <a:pt x="681" y="2880"/>
                  </a:lnTo>
                  <a:lnTo>
                    <a:pt x="273" y="4320"/>
                  </a:lnTo>
                  <a:lnTo>
                    <a:pt x="136" y="4320"/>
                  </a:lnTo>
                  <a:lnTo>
                    <a:pt x="0" y="5760"/>
                  </a:lnTo>
                  <a:lnTo>
                    <a:pt x="136" y="7200"/>
                  </a:lnTo>
                  <a:lnTo>
                    <a:pt x="545" y="8640"/>
                  </a:lnTo>
                  <a:lnTo>
                    <a:pt x="1226" y="10080"/>
                  </a:lnTo>
                  <a:lnTo>
                    <a:pt x="2317" y="12960"/>
                  </a:lnTo>
                  <a:lnTo>
                    <a:pt x="3816" y="14400"/>
                  </a:lnTo>
                  <a:lnTo>
                    <a:pt x="5701" y="15840"/>
                  </a:lnTo>
                  <a:lnTo>
                    <a:pt x="7745" y="18720"/>
                  </a:lnTo>
                  <a:lnTo>
                    <a:pt x="10198" y="20160"/>
                  </a:lnTo>
                  <a:lnTo>
                    <a:pt x="12901" y="20160"/>
                  </a:lnTo>
                  <a:lnTo>
                    <a:pt x="15763" y="21600"/>
                  </a:lnTo>
                  <a:lnTo>
                    <a:pt x="21600" y="21600"/>
                  </a:lnTo>
                  <a:lnTo>
                    <a:pt x="21600" y="1440"/>
                  </a:lnTo>
                  <a:lnTo>
                    <a:pt x="17534" y="1440"/>
                  </a:lnTo>
                  <a:lnTo>
                    <a:pt x="15899" y="0"/>
                  </a:lnTo>
                  <a:close/>
                </a:path>
              </a:pathLst>
            </a:custGeom>
            <a:gradFill flip="none" rotWithShape="1">
              <a:gsLst>
                <a:gs pos="0">
                  <a:srgbClr val="2F2D25"/>
                </a:gs>
                <a:gs pos="100000">
                  <a:srgbClr val="55534C"/>
                </a:gs>
              </a:gsLst>
              <a:lin ang="108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15" name="Shape 15"/>
            <p:cNvSpPr/>
            <p:nvPr/>
          </p:nvSpPr>
          <p:spPr>
            <a:xfrm>
              <a:off x="1172742" y="730479"/>
              <a:ext cx="179880" cy="2734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1672"/>
                  </a:lnTo>
                  <a:lnTo>
                    <a:pt x="6353" y="10034"/>
                  </a:lnTo>
                  <a:lnTo>
                    <a:pt x="6353" y="21600"/>
                  </a:lnTo>
                  <a:lnTo>
                    <a:pt x="15247" y="21600"/>
                  </a:lnTo>
                  <a:lnTo>
                    <a:pt x="15247" y="9197"/>
                  </a:lnTo>
                  <a:lnTo>
                    <a:pt x="21600" y="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16" name="Shape 16"/>
            <p:cNvSpPr/>
            <p:nvPr/>
          </p:nvSpPr>
          <p:spPr>
            <a:xfrm>
              <a:off x="1172742" y="993381"/>
              <a:ext cx="158718" cy="1658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520" y="21600"/>
                  </a:moveTo>
                  <a:lnTo>
                    <a:pt x="17280" y="16200"/>
                  </a:lnTo>
                  <a:lnTo>
                    <a:pt x="21600" y="8100"/>
                  </a:lnTo>
                  <a:lnTo>
                    <a:pt x="20160" y="5400"/>
                  </a:lnTo>
                  <a:lnTo>
                    <a:pt x="15840" y="1350"/>
                  </a:lnTo>
                  <a:lnTo>
                    <a:pt x="10080" y="0"/>
                  </a:lnTo>
                  <a:lnTo>
                    <a:pt x="5760" y="0"/>
                  </a:lnTo>
                  <a:lnTo>
                    <a:pt x="2880" y="2700"/>
                  </a:lnTo>
                  <a:lnTo>
                    <a:pt x="0" y="8100"/>
                  </a:lnTo>
                  <a:lnTo>
                    <a:pt x="2880" y="14850"/>
                  </a:lnTo>
                  <a:lnTo>
                    <a:pt x="7200" y="18900"/>
                  </a:lnTo>
                  <a:lnTo>
                    <a:pt x="11520" y="21600"/>
                  </a:lnTo>
                  <a:close/>
                  <a:moveTo>
                    <a:pt x="11520" y="2700"/>
                  </a:moveTo>
                  <a:lnTo>
                    <a:pt x="15840" y="4050"/>
                  </a:lnTo>
                  <a:lnTo>
                    <a:pt x="17280" y="5400"/>
                  </a:lnTo>
                  <a:lnTo>
                    <a:pt x="17280" y="10800"/>
                  </a:lnTo>
                  <a:lnTo>
                    <a:pt x="12960" y="14850"/>
                  </a:lnTo>
                  <a:lnTo>
                    <a:pt x="11520" y="17550"/>
                  </a:lnTo>
                  <a:lnTo>
                    <a:pt x="7200" y="14850"/>
                  </a:lnTo>
                  <a:lnTo>
                    <a:pt x="4320" y="6750"/>
                  </a:lnTo>
                  <a:lnTo>
                    <a:pt x="7200" y="2700"/>
                  </a:lnTo>
                  <a:lnTo>
                    <a:pt x="11520" y="270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17" name="Shape 17"/>
            <p:cNvSpPr/>
            <p:nvPr/>
          </p:nvSpPr>
          <p:spPr>
            <a:xfrm>
              <a:off x="1172742" y="1131007"/>
              <a:ext cx="158718" cy="1905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0"/>
                  </a:moveTo>
                  <a:lnTo>
                    <a:pt x="2880" y="20400"/>
                  </a:lnTo>
                  <a:lnTo>
                    <a:pt x="5760" y="21600"/>
                  </a:lnTo>
                  <a:lnTo>
                    <a:pt x="12960" y="21600"/>
                  </a:lnTo>
                  <a:lnTo>
                    <a:pt x="18720" y="19200"/>
                  </a:lnTo>
                  <a:lnTo>
                    <a:pt x="21600" y="14400"/>
                  </a:lnTo>
                  <a:lnTo>
                    <a:pt x="20160" y="8400"/>
                  </a:lnTo>
                  <a:lnTo>
                    <a:pt x="11520" y="1200"/>
                  </a:lnTo>
                  <a:lnTo>
                    <a:pt x="11520" y="0"/>
                  </a:lnTo>
                  <a:lnTo>
                    <a:pt x="5760" y="4800"/>
                  </a:lnTo>
                  <a:lnTo>
                    <a:pt x="1440" y="9600"/>
                  </a:lnTo>
                  <a:lnTo>
                    <a:pt x="0" y="13200"/>
                  </a:lnTo>
                  <a:lnTo>
                    <a:pt x="0" y="18000"/>
                  </a:lnTo>
                  <a:close/>
                  <a:moveTo>
                    <a:pt x="2880" y="13200"/>
                  </a:moveTo>
                  <a:lnTo>
                    <a:pt x="4320" y="9600"/>
                  </a:lnTo>
                  <a:lnTo>
                    <a:pt x="11520" y="3600"/>
                  </a:lnTo>
                  <a:lnTo>
                    <a:pt x="15840" y="6000"/>
                  </a:lnTo>
                  <a:lnTo>
                    <a:pt x="17280" y="9600"/>
                  </a:lnTo>
                  <a:lnTo>
                    <a:pt x="18720" y="14400"/>
                  </a:lnTo>
                  <a:lnTo>
                    <a:pt x="18720" y="16800"/>
                  </a:lnTo>
                  <a:lnTo>
                    <a:pt x="15840" y="19200"/>
                  </a:lnTo>
                  <a:lnTo>
                    <a:pt x="10080" y="20400"/>
                  </a:lnTo>
                  <a:lnTo>
                    <a:pt x="4320" y="18000"/>
                  </a:lnTo>
                  <a:lnTo>
                    <a:pt x="2880" y="15600"/>
                  </a:lnTo>
                  <a:lnTo>
                    <a:pt x="2880" y="1320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18" name="Shape 18"/>
            <p:cNvSpPr/>
            <p:nvPr/>
          </p:nvSpPr>
          <p:spPr>
            <a:xfrm>
              <a:off x="5424593" y="137626"/>
              <a:ext cx="179880" cy="275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831"/>
                  </a:lnTo>
                  <a:lnTo>
                    <a:pt x="6353" y="9969"/>
                  </a:lnTo>
                  <a:lnTo>
                    <a:pt x="6353" y="21600"/>
                  </a:lnTo>
                  <a:lnTo>
                    <a:pt x="15247" y="21600"/>
                  </a:lnTo>
                  <a:lnTo>
                    <a:pt x="15247" y="9138"/>
                  </a:lnTo>
                  <a:lnTo>
                    <a:pt x="21600" y="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19" name="Shape 19"/>
            <p:cNvSpPr/>
            <p:nvPr/>
          </p:nvSpPr>
          <p:spPr>
            <a:xfrm>
              <a:off x="5435174" y="391706"/>
              <a:ext cx="148137" cy="1658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lnTo>
                    <a:pt x="16971" y="17550"/>
                  </a:lnTo>
                  <a:lnTo>
                    <a:pt x="21600" y="12150"/>
                  </a:lnTo>
                  <a:lnTo>
                    <a:pt x="21600" y="6750"/>
                  </a:lnTo>
                  <a:lnTo>
                    <a:pt x="16971" y="1350"/>
                  </a:lnTo>
                  <a:lnTo>
                    <a:pt x="10800" y="0"/>
                  </a:lnTo>
                  <a:lnTo>
                    <a:pt x="6171" y="1350"/>
                  </a:lnTo>
                  <a:lnTo>
                    <a:pt x="3086" y="4050"/>
                  </a:lnTo>
                  <a:lnTo>
                    <a:pt x="0" y="9450"/>
                  </a:lnTo>
                  <a:lnTo>
                    <a:pt x="3086" y="14850"/>
                  </a:lnTo>
                  <a:lnTo>
                    <a:pt x="10800" y="21600"/>
                  </a:lnTo>
                  <a:close/>
                  <a:moveTo>
                    <a:pt x="12343" y="2700"/>
                  </a:moveTo>
                  <a:lnTo>
                    <a:pt x="16971" y="4050"/>
                  </a:lnTo>
                  <a:lnTo>
                    <a:pt x="18514" y="6750"/>
                  </a:lnTo>
                  <a:lnTo>
                    <a:pt x="18514" y="9450"/>
                  </a:lnTo>
                  <a:lnTo>
                    <a:pt x="16971" y="12150"/>
                  </a:lnTo>
                  <a:lnTo>
                    <a:pt x="13886" y="16200"/>
                  </a:lnTo>
                  <a:lnTo>
                    <a:pt x="10800" y="18900"/>
                  </a:lnTo>
                  <a:lnTo>
                    <a:pt x="7714" y="16200"/>
                  </a:lnTo>
                  <a:lnTo>
                    <a:pt x="4629" y="12150"/>
                  </a:lnTo>
                  <a:lnTo>
                    <a:pt x="4629" y="6750"/>
                  </a:lnTo>
                  <a:lnTo>
                    <a:pt x="7714" y="4050"/>
                  </a:lnTo>
                  <a:lnTo>
                    <a:pt x="12343" y="270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20" name="Shape 20"/>
            <p:cNvSpPr/>
            <p:nvPr/>
          </p:nvSpPr>
          <p:spPr>
            <a:xfrm>
              <a:off x="5424593" y="539919"/>
              <a:ext cx="158718" cy="1905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0" y="18000"/>
                  </a:moveTo>
                  <a:lnTo>
                    <a:pt x="4320" y="20400"/>
                  </a:lnTo>
                  <a:lnTo>
                    <a:pt x="7200" y="21600"/>
                  </a:lnTo>
                  <a:lnTo>
                    <a:pt x="14400" y="21600"/>
                  </a:lnTo>
                  <a:lnTo>
                    <a:pt x="20160" y="19200"/>
                  </a:lnTo>
                  <a:lnTo>
                    <a:pt x="21600" y="16800"/>
                  </a:lnTo>
                  <a:lnTo>
                    <a:pt x="21600" y="13200"/>
                  </a:lnTo>
                  <a:lnTo>
                    <a:pt x="20160" y="7200"/>
                  </a:lnTo>
                  <a:lnTo>
                    <a:pt x="17280" y="3600"/>
                  </a:lnTo>
                  <a:lnTo>
                    <a:pt x="12960" y="0"/>
                  </a:lnTo>
                  <a:lnTo>
                    <a:pt x="11520" y="0"/>
                  </a:lnTo>
                  <a:lnTo>
                    <a:pt x="5760" y="4800"/>
                  </a:lnTo>
                  <a:lnTo>
                    <a:pt x="2880" y="9600"/>
                  </a:lnTo>
                  <a:lnTo>
                    <a:pt x="0" y="13200"/>
                  </a:lnTo>
                  <a:lnTo>
                    <a:pt x="1440" y="18000"/>
                  </a:lnTo>
                  <a:close/>
                  <a:moveTo>
                    <a:pt x="4320" y="13200"/>
                  </a:moveTo>
                  <a:lnTo>
                    <a:pt x="5760" y="9600"/>
                  </a:lnTo>
                  <a:lnTo>
                    <a:pt x="8640" y="6000"/>
                  </a:lnTo>
                  <a:lnTo>
                    <a:pt x="10080" y="3600"/>
                  </a:lnTo>
                  <a:lnTo>
                    <a:pt x="11520" y="2400"/>
                  </a:lnTo>
                  <a:lnTo>
                    <a:pt x="18720" y="8400"/>
                  </a:lnTo>
                  <a:lnTo>
                    <a:pt x="20160" y="13200"/>
                  </a:lnTo>
                  <a:lnTo>
                    <a:pt x="15840" y="18000"/>
                  </a:lnTo>
                  <a:lnTo>
                    <a:pt x="12960" y="19200"/>
                  </a:lnTo>
                  <a:lnTo>
                    <a:pt x="7200" y="19200"/>
                  </a:lnTo>
                  <a:lnTo>
                    <a:pt x="5760" y="16800"/>
                  </a:lnTo>
                  <a:lnTo>
                    <a:pt x="4320" y="15600"/>
                  </a:lnTo>
                  <a:lnTo>
                    <a:pt x="4320" y="1320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21" name="Shape 21"/>
            <p:cNvSpPr/>
            <p:nvPr/>
          </p:nvSpPr>
          <p:spPr>
            <a:xfrm>
              <a:off x="5350525" y="4231133"/>
              <a:ext cx="119920" cy="1693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18" y="21600"/>
                  </a:moveTo>
                  <a:lnTo>
                    <a:pt x="17673" y="16200"/>
                  </a:lnTo>
                  <a:lnTo>
                    <a:pt x="21600" y="10800"/>
                  </a:lnTo>
                  <a:lnTo>
                    <a:pt x="21600" y="5400"/>
                  </a:lnTo>
                  <a:lnTo>
                    <a:pt x="17673" y="1350"/>
                  </a:lnTo>
                  <a:lnTo>
                    <a:pt x="9818" y="0"/>
                  </a:lnTo>
                  <a:lnTo>
                    <a:pt x="5891" y="0"/>
                  </a:lnTo>
                  <a:lnTo>
                    <a:pt x="1964" y="2700"/>
                  </a:lnTo>
                  <a:lnTo>
                    <a:pt x="0" y="8100"/>
                  </a:lnTo>
                  <a:lnTo>
                    <a:pt x="1964" y="13500"/>
                  </a:lnTo>
                  <a:lnTo>
                    <a:pt x="5891" y="18900"/>
                  </a:lnTo>
                  <a:lnTo>
                    <a:pt x="9818" y="21600"/>
                  </a:lnTo>
                  <a:close/>
                  <a:moveTo>
                    <a:pt x="9818" y="2700"/>
                  </a:moveTo>
                  <a:lnTo>
                    <a:pt x="15709" y="4050"/>
                  </a:lnTo>
                  <a:lnTo>
                    <a:pt x="17673" y="5400"/>
                  </a:lnTo>
                  <a:lnTo>
                    <a:pt x="17673" y="8100"/>
                  </a:lnTo>
                  <a:lnTo>
                    <a:pt x="15709" y="10800"/>
                  </a:lnTo>
                  <a:lnTo>
                    <a:pt x="11782" y="14850"/>
                  </a:lnTo>
                  <a:lnTo>
                    <a:pt x="9818" y="17550"/>
                  </a:lnTo>
                  <a:lnTo>
                    <a:pt x="5891" y="14850"/>
                  </a:lnTo>
                  <a:lnTo>
                    <a:pt x="1964" y="6750"/>
                  </a:lnTo>
                  <a:lnTo>
                    <a:pt x="5891" y="2700"/>
                  </a:lnTo>
                  <a:lnTo>
                    <a:pt x="9818" y="270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22" name="Shape 22"/>
            <p:cNvSpPr/>
            <p:nvPr/>
          </p:nvSpPr>
          <p:spPr>
            <a:xfrm>
              <a:off x="1098674" y="0"/>
              <a:ext cx="4590448" cy="783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458" y="0"/>
                  </a:moveTo>
                  <a:lnTo>
                    <a:pt x="21600" y="3503"/>
                  </a:lnTo>
                  <a:lnTo>
                    <a:pt x="50" y="21600"/>
                  </a:lnTo>
                  <a:lnTo>
                    <a:pt x="0" y="19265"/>
                  </a:lnTo>
                  <a:lnTo>
                    <a:pt x="10200" y="4670"/>
                  </a:lnTo>
                  <a:lnTo>
                    <a:pt x="11250" y="3795"/>
                  </a:lnTo>
                  <a:lnTo>
                    <a:pt x="21458" y="0"/>
                  </a:lnTo>
                  <a:close/>
                </a:path>
              </a:pathLst>
            </a:custGeom>
            <a:gradFill flip="none" rotWithShape="1">
              <a:gsLst>
                <a:gs pos="0">
                  <a:srgbClr val="2F2D25"/>
                </a:gs>
                <a:gs pos="100000">
                  <a:srgbClr val="55534C"/>
                </a:gs>
              </a:gsLst>
              <a:lin ang="108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23" name="Shape 23"/>
            <p:cNvSpPr/>
            <p:nvPr/>
          </p:nvSpPr>
          <p:spPr>
            <a:xfrm>
              <a:off x="952301" y="4668715"/>
              <a:ext cx="148137" cy="1676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257" y="21600"/>
                  </a:moveTo>
                  <a:lnTo>
                    <a:pt x="15429" y="17507"/>
                  </a:lnTo>
                  <a:lnTo>
                    <a:pt x="20057" y="12051"/>
                  </a:lnTo>
                  <a:lnTo>
                    <a:pt x="21600" y="9549"/>
                  </a:lnTo>
                  <a:lnTo>
                    <a:pt x="21600" y="6821"/>
                  </a:lnTo>
                  <a:lnTo>
                    <a:pt x="18514" y="1364"/>
                  </a:lnTo>
                  <a:lnTo>
                    <a:pt x="10800" y="0"/>
                  </a:lnTo>
                  <a:lnTo>
                    <a:pt x="7714" y="0"/>
                  </a:lnTo>
                  <a:lnTo>
                    <a:pt x="3086" y="2728"/>
                  </a:lnTo>
                  <a:lnTo>
                    <a:pt x="0" y="5457"/>
                  </a:lnTo>
                  <a:lnTo>
                    <a:pt x="0" y="8185"/>
                  </a:lnTo>
                  <a:lnTo>
                    <a:pt x="1543" y="13415"/>
                  </a:lnTo>
                  <a:lnTo>
                    <a:pt x="6171" y="18872"/>
                  </a:lnTo>
                  <a:lnTo>
                    <a:pt x="9257" y="21600"/>
                  </a:lnTo>
                  <a:close/>
                  <a:moveTo>
                    <a:pt x="12343" y="2728"/>
                  </a:moveTo>
                  <a:lnTo>
                    <a:pt x="16971" y="4093"/>
                  </a:lnTo>
                  <a:lnTo>
                    <a:pt x="18514" y="6821"/>
                  </a:lnTo>
                  <a:lnTo>
                    <a:pt x="18514" y="9549"/>
                  </a:lnTo>
                  <a:lnTo>
                    <a:pt x="16971" y="12051"/>
                  </a:lnTo>
                  <a:lnTo>
                    <a:pt x="10800" y="17507"/>
                  </a:lnTo>
                  <a:lnTo>
                    <a:pt x="9257" y="17507"/>
                  </a:lnTo>
                  <a:lnTo>
                    <a:pt x="6171" y="14779"/>
                  </a:lnTo>
                  <a:lnTo>
                    <a:pt x="4629" y="10914"/>
                  </a:lnTo>
                  <a:lnTo>
                    <a:pt x="4629" y="6821"/>
                  </a:lnTo>
                  <a:lnTo>
                    <a:pt x="7714" y="2728"/>
                  </a:lnTo>
                  <a:lnTo>
                    <a:pt x="12343" y="2728"/>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24" name="Shape 24"/>
            <p:cNvSpPr/>
            <p:nvPr/>
          </p:nvSpPr>
          <p:spPr>
            <a:xfrm>
              <a:off x="2442477" y="4843395"/>
              <a:ext cx="158718" cy="1905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80" y="19200"/>
                  </a:moveTo>
                  <a:lnTo>
                    <a:pt x="5760" y="21600"/>
                  </a:lnTo>
                  <a:lnTo>
                    <a:pt x="10080" y="21600"/>
                  </a:lnTo>
                  <a:lnTo>
                    <a:pt x="15840" y="20400"/>
                  </a:lnTo>
                  <a:lnTo>
                    <a:pt x="20160" y="15600"/>
                  </a:lnTo>
                  <a:lnTo>
                    <a:pt x="21600" y="13200"/>
                  </a:lnTo>
                  <a:lnTo>
                    <a:pt x="20160" y="9600"/>
                  </a:lnTo>
                  <a:lnTo>
                    <a:pt x="15840" y="4800"/>
                  </a:lnTo>
                  <a:lnTo>
                    <a:pt x="11520" y="2400"/>
                  </a:lnTo>
                  <a:lnTo>
                    <a:pt x="8640" y="0"/>
                  </a:lnTo>
                  <a:lnTo>
                    <a:pt x="5760" y="0"/>
                  </a:lnTo>
                  <a:lnTo>
                    <a:pt x="2880" y="6000"/>
                  </a:lnTo>
                  <a:lnTo>
                    <a:pt x="0" y="10800"/>
                  </a:lnTo>
                  <a:lnTo>
                    <a:pt x="0" y="15600"/>
                  </a:lnTo>
                  <a:lnTo>
                    <a:pt x="2880" y="19200"/>
                  </a:lnTo>
                  <a:close/>
                  <a:moveTo>
                    <a:pt x="2880" y="14400"/>
                  </a:moveTo>
                  <a:lnTo>
                    <a:pt x="7200" y="3600"/>
                  </a:lnTo>
                  <a:lnTo>
                    <a:pt x="7200" y="2400"/>
                  </a:lnTo>
                  <a:lnTo>
                    <a:pt x="15840" y="7200"/>
                  </a:lnTo>
                  <a:lnTo>
                    <a:pt x="18720" y="10800"/>
                  </a:lnTo>
                  <a:lnTo>
                    <a:pt x="18720" y="14400"/>
                  </a:lnTo>
                  <a:lnTo>
                    <a:pt x="17280" y="16800"/>
                  </a:lnTo>
                  <a:lnTo>
                    <a:pt x="11520" y="19200"/>
                  </a:lnTo>
                  <a:lnTo>
                    <a:pt x="8640" y="19200"/>
                  </a:lnTo>
                  <a:lnTo>
                    <a:pt x="5760" y="18000"/>
                  </a:lnTo>
                  <a:lnTo>
                    <a:pt x="4320" y="16800"/>
                  </a:lnTo>
                  <a:lnTo>
                    <a:pt x="2880" y="1440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25" name="Shape 25"/>
            <p:cNvSpPr/>
            <p:nvPr/>
          </p:nvSpPr>
          <p:spPr>
            <a:xfrm>
              <a:off x="10581" y="4843395"/>
              <a:ext cx="126974" cy="1588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600" y="8640"/>
                  </a:lnTo>
                  <a:lnTo>
                    <a:pt x="18254" y="2880"/>
                  </a:lnTo>
                  <a:lnTo>
                    <a:pt x="10952" y="0"/>
                  </a:lnTo>
                  <a:lnTo>
                    <a:pt x="3651" y="2880"/>
                  </a:lnTo>
                  <a:lnTo>
                    <a:pt x="0" y="8640"/>
                  </a:lnTo>
                  <a:lnTo>
                    <a:pt x="1825" y="14400"/>
                  </a:lnTo>
                  <a:lnTo>
                    <a:pt x="9127" y="18720"/>
                  </a:lnTo>
                  <a:lnTo>
                    <a:pt x="16428" y="21600"/>
                  </a:lnTo>
                  <a:lnTo>
                    <a:pt x="21600" y="21600"/>
                  </a:lnTo>
                  <a:close/>
                  <a:moveTo>
                    <a:pt x="7301" y="4320"/>
                  </a:moveTo>
                  <a:lnTo>
                    <a:pt x="16428" y="4320"/>
                  </a:lnTo>
                  <a:lnTo>
                    <a:pt x="18254" y="10080"/>
                  </a:lnTo>
                  <a:lnTo>
                    <a:pt x="18254" y="18720"/>
                  </a:lnTo>
                  <a:lnTo>
                    <a:pt x="7301" y="15840"/>
                  </a:lnTo>
                  <a:lnTo>
                    <a:pt x="3651" y="11520"/>
                  </a:lnTo>
                  <a:lnTo>
                    <a:pt x="3651" y="7200"/>
                  </a:lnTo>
                  <a:lnTo>
                    <a:pt x="7301" y="432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26" name="Shape 26"/>
            <p:cNvSpPr/>
            <p:nvPr/>
          </p:nvSpPr>
          <p:spPr>
            <a:xfrm>
              <a:off x="88176" y="4783404"/>
              <a:ext cx="2433661" cy="688133"/>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rgbClr val="2F2D25"/>
                </a:gs>
                <a:gs pos="100000">
                  <a:srgbClr val="55534C"/>
                </a:gs>
              </a:gsLst>
              <a:lin ang="135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27" name="Shape 27"/>
            <p:cNvSpPr/>
            <p:nvPr/>
          </p:nvSpPr>
          <p:spPr>
            <a:xfrm>
              <a:off x="0" y="4776346"/>
              <a:ext cx="2648810" cy="50816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28" name="Shape 28"/>
            <p:cNvSpPr/>
            <p:nvPr/>
          </p:nvSpPr>
          <p:spPr>
            <a:xfrm>
              <a:off x="82885" y="4822221"/>
              <a:ext cx="2513020" cy="388179"/>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rgbClr val="55534C"/>
                </a:gs>
                <a:gs pos="100000">
                  <a:srgbClr val="2F2D25"/>
                </a:gs>
              </a:gsLst>
              <a:lin ang="108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29" name="Shape 29"/>
            <p:cNvSpPr/>
            <p:nvPr/>
          </p:nvSpPr>
          <p:spPr>
            <a:xfrm>
              <a:off x="2378991" y="4695182"/>
              <a:ext cx="158717" cy="1658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840" y="21600"/>
                  </a:moveTo>
                  <a:lnTo>
                    <a:pt x="18720" y="14850"/>
                  </a:lnTo>
                  <a:lnTo>
                    <a:pt x="21600" y="9450"/>
                  </a:lnTo>
                  <a:lnTo>
                    <a:pt x="18720" y="4050"/>
                  </a:lnTo>
                  <a:lnTo>
                    <a:pt x="14400" y="0"/>
                  </a:lnTo>
                  <a:lnTo>
                    <a:pt x="7200" y="1350"/>
                  </a:lnTo>
                  <a:lnTo>
                    <a:pt x="1440" y="6750"/>
                  </a:lnTo>
                  <a:lnTo>
                    <a:pt x="0" y="9450"/>
                  </a:lnTo>
                  <a:lnTo>
                    <a:pt x="1440" y="13500"/>
                  </a:lnTo>
                  <a:lnTo>
                    <a:pt x="5760" y="17550"/>
                  </a:lnTo>
                  <a:lnTo>
                    <a:pt x="11520" y="20250"/>
                  </a:lnTo>
                  <a:lnTo>
                    <a:pt x="15840" y="21600"/>
                  </a:lnTo>
                  <a:close/>
                  <a:moveTo>
                    <a:pt x="10080" y="4050"/>
                  </a:moveTo>
                  <a:lnTo>
                    <a:pt x="14400" y="4050"/>
                  </a:lnTo>
                  <a:lnTo>
                    <a:pt x="17280" y="5400"/>
                  </a:lnTo>
                  <a:lnTo>
                    <a:pt x="17280" y="10800"/>
                  </a:lnTo>
                  <a:lnTo>
                    <a:pt x="15840" y="16200"/>
                  </a:lnTo>
                  <a:lnTo>
                    <a:pt x="14400" y="17550"/>
                  </a:lnTo>
                  <a:lnTo>
                    <a:pt x="14400" y="18900"/>
                  </a:lnTo>
                  <a:lnTo>
                    <a:pt x="10080" y="16200"/>
                  </a:lnTo>
                  <a:lnTo>
                    <a:pt x="7200" y="14850"/>
                  </a:lnTo>
                  <a:lnTo>
                    <a:pt x="4320" y="9450"/>
                  </a:lnTo>
                  <a:lnTo>
                    <a:pt x="5760" y="6750"/>
                  </a:lnTo>
                  <a:lnTo>
                    <a:pt x="10080" y="405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30" name="Shape 30"/>
            <p:cNvSpPr/>
            <p:nvPr/>
          </p:nvSpPr>
          <p:spPr>
            <a:xfrm>
              <a:off x="5339944" y="4368760"/>
              <a:ext cx="126974" cy="1905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000"/>
                  </a:moveTo>
                  <a:lnTo>
                    <a:pt x="3600" y="20400"/>
                  </a:lnTo>
                  <a:lnTo>
                    <a:pt x="7200" y="21600"/>
                  </a:lnTo>
                  <a:lnTo>
                    <a:pt x="14400" y="21600"/>
                  </a:lnTo>
                  <a:lnTo>
                    <a:pt x="19800" y="19200"/>
                  </a:lnTo>
                  <a:lnTo>
                    <a:pt x="21600" y="13200"/>
                  </a:lnTo>
                  <a:lnTo>
                    <a:pt x="18000" y="3600"/>
                  </a:lnTo>
                  <a:lnTo>
                    <a:pt x="12600" y="0"/>
                  </a:lnTo>
                  <a:lnTo>
                    <a:pt x="10800" y="0"/>
                  </a:lnTo>
                  <a:lnTo>
                    <a:pt x="5400" y="4800"/>
                  </a:lnTo>
                  <a:lnTo>
                    <a:pt x="1800" y="9600"/>
                  </a:lnTo>
                  <a:lnTo>
                    <a:pt x="0" y="13200"/>
                  </a:lnTo>
                  <a:lnTo>
                    <a:pt x="0" y="18000"/>
                  </a:lnTo>
                  <a:close/>
                  <a:moveTo>
                    <a:pt x="3600" y="13200"/>
                  </a:moveTo>
                  <a:lnTo>
                    <a:pt x="5400" y="9600"/>
                  </a:lnTo>
                  <a:lnTo>
                    <a:pt x="9000" y="4800"/>
                  </a:lnTo>
                  <a:lnTo>
                    <a:pt x="10800" y="3600"/>
                  </a:lnTo>
                  <a:lnTo>
                    <a:pt x="16200" y="6000"/>
                  </a:lnTo>
                  <a:lnTo>
                    <a:pt x="18000" y="9600"/>
                  </a:lnTo>
                  <a:lnTo>
                    <a:pt x="19800" y="14400"/>
                  </a:lnTo>
                  <a:lnTo>
                    <a:pt x="19800" y="16800"/>
                  </a:lnTo>
                  <a:lnTo>
                    <a:pt x="16200" y="19200"/>
                  </a:lnTo>
                  <a:lnTo>
                    <a:pt x="9000" y="20400"/>
                  </a:lnTo>
                  <a:lnTo>
                    <a:pt x="7200" y="19200"/>
                  </a:lnTo>
                  <a:lnTo>
                    <a:pt x="3600" y="18000"/>
                  </a:lnTo>
                  <a:lnTo>
                    <a:pt x="3600" y="13200"/>
                  </a:lnTo>
                  <a:close/>
                </a:path>
              </a:pathLst>
            </a:cu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31" name="Shape 31"/>
            <p:cNvSpPr/>
            <p:nvPr/>
          </p:nvSpPr>
          <p:spPr>
            <a:xfrm>
              <a:off x="3251934" y="1139830"/>
              <a:ext cx="310381" cy="4479920"/>
            </a:xfrm>
            <a:prstGeom prst="rect">
              <a:avLst/>
            </a:prstGeom>
            <a:gradFill flip="none" rotWithShape="1">
              <a:gsLst>
                <a:gs pos="0">
                  <a:srgbClr val="2F2D25"/>
                </a:gs>
                <a:gs pos="100000">
                  <a:srgbClr val="55534C"/>
                </a:gs>
              </a:gsLst>
              <a:lin ang="108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32" name="Shape 32"/>
            <p:cNvSpPr/>
            <p:nvPr/>
          </p:nvSpPr>
          <p:spPr>
            <a:xfrm>
              <a:off x="3340110" y="737537"/>
              <a:ext cx="134029" cy="419938"/>
            </a:xfrm>
            <a:prstGeom prst="rect">
              <a:avLst/>
            </a:pr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33" name="Shape 33"/>
            <p:cNvSpPr/>
            <p:nvPr/>
          </p:nvSpPr>
          <p:spPr>
            <a:xfrm>
              <a:off x="3220190" y="1086896"/>
              <a:ext cx="361523" cy="86459"/>
            </a:xfrm>
            <a:prstGeom prst="roundRect">
              <a:avLst>
                <a:gd name="adj" fmla="val 16667"/>
              </a:avLst>
            </a:prstGeom>
            <a:gradFill flip="none" rotWithShape="1">
              <a:gsLst>
                <a:gs pos="0">
                  <a:srgbClr val="55534C"/>
                </a:gs>
                <a:gs pos="100000">
                  <a:srgbClr val="2F2D25"/>
                </a:gs>
              </a:gsLst>
              <a:lin ang="16200000" scaled="0"/>
            </a:gradFill>
            <a:ln w="12700" cap="flat">
              <a:noFill/>
              <a:miter lim="400000"/>
            </a:ln>
            <a:effectLst/>
          </p:spPr>
          <p:txBody>
            <a:bodyPr wrap="square" lIns="0" tIns="0" rIns="0" bIns="0" numCol="1" anchor="t">
              <a:noAutofit/>
            </a:bodyPr>
            <a:lstStyle/>
            <a:p>
              <a:pPr lvl="0" defTabSz="457200">
                <a:defRPr sz="4000">
                  <a:solidFill>
                    <a:srgbClr val="FFFFFF"/>
                  </a:solidFill>
                  <a:effectLst>
                    <a:outerShdw sx="100000" sy="100000" kx="0" ky="0" algn="b" rotWithShape="0" blurRad="12700" dist="25400" dir="2700000">
                      <a:srgbClr val="000000"/>
                    </a:outerShdw>
                  </a:effectLst>
                </a:defRPr>
              </a:pPr>
            </a:p>
          </p:txBody>
        </p:sp>
        <p:sp>
          <p:nvSpPr>
            <p:cNvPr id="34" name="Shape 34"/>
            <p:cNvSpPr/>
            <p:nvPr/>
          </p:nvSpPr>
          <p:spPr>
            <a:xfrm>
              <a:off x="3371853" y="709305"/>
              <a:ext cx="444409" cy="27789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1029" y="1151"/>
                  </a:lnTo>
                  <a:lnTo>
                    <a:pt x="1029" y="822"/>
                  </a:lnTo>
                  <a:lnTo>
                    <a:pt x="0" y="164"/>
                  </a:lnTo>
                  <a:lnTo>
                    <a:pt x="6171" y="0"/>
                  </a:lnTo>
                  <a:lnTo>
                    <a:pt x="6686" y="658"/>
                  </a:lnTo>
                  <a:lnTo>
                    <a:pt x="7543" y="905"/>
                  </a:lnTo>
                </a:path>
              </a:pathLst>
            </a:custGeom>
            <a:gradFill flip="none" rotWithShape="1">
              <a:gsLst>
                <a:gs pos="0">
                  <a:srgbClr val="2F2D25"/>
                </a:gs>
                <a:gs pos="100000">
                  <a:srgbClr val="55534C"/>
                </a:gs>
              </a:gsLst>
              <a:lin ang="135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sp>
          <p:nvSpPr>
            <p:cNvPr id="35" name="Shape 35"/>
            <p:cNvSpPr/>
            <p:nvPr/>
          </p:nvSpPr>
          <p:spPr>
            <a:xfrm>
              <a:off x="3130251" y="518746"/>
              <a:ext cx="559037" cy="2434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005" y="0"/>
                  </a:moveTo>
                  <a:lnTo>
                    <a:pt x="15516" y="939"/>
                  </a:lnTo>
                  <a:lnTo>
                    <a:pt x="18797" y="5635"/>
                  </a:lnTo>
                  <a:lnTo>
                    <a:pt x="20780" y="12209"/>
                  </a:lnTo>
                  <a:lnTo>
                    <a:pt x="21600" y="21600"/>
                  </a:lnTo>
                  <a:lnTo>
                    <a:pt x="0" y="21600"/>
                  </a:lnTo>
                  <a:lnTo>
                    <a:pt x="752" y="12209"/>
                  </a:lnTo>
                  <a:lnTo>
                    <a:pt x="3213" y="5635"/>
                  </a:lnTo>
                  <a:lnTo>
                    <a:pt x="6494" y="939"/>
                  </a:lnTo>
                  <a:lnTo>
                    <a:pt x="11005" y="0"/>
                  </a:lnTo>
                  <a:close/>
                </a:path>
              </a:pathLst>
            </a:custGeom>
            <a:gradFill flip="none" rotWithShape="1">
              <a:gsLst>
                <a:gs pos="0">
                  <a:srgbClr val="2F2D25"/>
                </a:gs>
                <a:gs pos="100000">
                  <a:srgbClr val="55534C"/>
                </a:gs>
              </a:gsLst>
              <a:lin ang="10800000" scaled="0"/>
            </a:gradFill>
            <a:ln w="12700" cap="flat">
              <a:noFill/>
              <a:miter lim="400000"/>
            </a:ln>
            <a:effectLst/>
          </p:spPr>
          <p:txBody>
            <a:bodyPr wrap="square" lIns="0" tIns="0" rIns="0" bIns="0" numCol="1" anchor="t">
              <a:noAutofit/>
            </a:bodyPr>
            <a:lstStyle/>
            <a:p>
              <a:pPr lvl="0">
                <a:defRPr>
                  <a:solidFill>
                    <a:srgbClr val="FF9900"/>
                  </a:solidFill>
                  <a:latin typeface="Arial"/>
                  <a:ea typeface="Arial"/>
                  <a:cs typeface="Arial"/>
                  <a:sym typeface="Arial"/>
                </a:defRPr>
              </a:pPr>
            </a:p>
          </p:txBody>
        </p:sp>
      </p:grpSp>
      <p:sp>
        <p:nvSpPr>
          <p:cNvPr id="37" name="Shape 37"/>
          <p:cNvSpPr/>
          <p:nvPr>
            <p:ph type="sldNum" sz="quarter" idx="2"/>
          </p:nvPr>
        </p:nvSpPr>
        <p:spPr>
          <a:xfrm>
            <a:off x="7280275" y="7180266"/>
            <a:ext cx="2370138" cy="304797"/>
          </a:xfrm>
          <a:prstGeom prst="rect">
            <a:avLst/>
          </a:prstGeom>
          <a:ln w="12700">
            <a:miter lim="400000"/>
          </a:ln>
        </p:spPr>
        <p:txBody>
          <a:bodyPr lIns="50797" tIns="50797" rIns="50797" bIns="50797" anchor="b">
            <a:spAutoFit/>
          </a:bodyPr>
          <a:lstStyle>
            <a:lvl1pPr algn="r" defTabSz="457200">
              <a:defRPr sz="1300">
                <a:solidFill>
                  <a:srgbClr val="FFFFFF"/>
                </a:solidFill>
              </a:defRPr>
            </a:lvl1pPr>
          </a:lstStyle>
          <a:p>
            <a:pPr lvl="0"/>
            <a:fld id="{86CB4B4D-7CA3-9044-876B-883B54F8677D}" type="slidenum"/>
          </a:p>
        </p:txBody>
      </p:sp>
      <p:sp>
        <p:nvSpPr>
          <p:cNvPr id="38" name="Shape 38"/>
          <p:cNvSpPr/>
          <p:nvPr>
            <p:ph type="title"/>
          </p:nvPr>
        </p:nvSpPr>
        <p:spPr>
          <a:xfrm>
            <a:off x="508000" y="109537"/>
            <a:ext cx="9142413" cy="1668463"/>
          </a:xfrm>
          <a:prstGeom prst="rect">
            <a:avLst/>
          </a:prstGeom>
          <a:ln w="12700">
            <a:miter lim="400000"/>
          </a:ln>
          <a:extLst>
            <a:ext uri="{C572A759-6A51-4108-AA02-DFA0A04FC94B}">
              <ma14:wrappingTextBoxFlag xmlns:ma14="http://schemas.microsoft.com/office/mac/drawingml/2011/main" val="1"/>
            </a:ext>
          </a:extLst>
        </p:spPr>
        <p:txBody>
          <a:bodyPr lIns="50797" tIns="50797" rIns="50797" bIns="50797" anchor="ctr"/>
          <a:lstStyle/>
          <a:p>
            <a:pPr lvl="0">
              <a:defRPr sz="1800">
                <a:solidFill>
                  <a:srgbClr val="000000"/>
                </a:solidFill>
              </a:defRPr>
            </a:pPr>
            <a:r>
              <a:rPr sz="4900">
                <a:solidFill>
                  <a:srgbClr val="FFFFCC"/>
                </a:solidFill>
              </a:rPr>
              <a:t>Testo titolo</a:t>
            </a:r>
          </a:p>
        </p:txBody>
      </p:sp>
      <p:sp>
        <p:nvSpPr>
          <p:cNvPr id="39" name="Shape 39"/>
          <p:cNvSpPr/>
          <p:nvPr>
            <p:ph type="body" idx="1"/>
          </p:nvPr>
        </p:nvSpPr>
        <p:spPr>
          <a:xfrm>
            <a:off x="508000" y="1778000"/>
            <a:ext cx="9142413" cy="5842000"/>
          </a:xfrm>
          <a:prstGeom prst="rect">
            <a:avLst/>
          </a:prstGeom>
          <a:ln w="12700">
            <a:miter lim="400000"/>
          </a:ln>
          <a:extLst>
            <a:ext uri="{C572A759-6A51-4108-AA02-DFA0A04FC94B}">
              <ma14:wrappingTextBoxFlag xmlns:ma14="http://schemas.microsoft.com/office/mac/drawingml/2011/main" val="1"/>
            </a:ext>
          </a:extLst>
        </p:spPr>
        <p:txBody>
          <a:bodyPr lIns="50797" tIns="50797" rIns="50797" bIns="50797"/>
          <a:lstStyle/>
          <a:p>
            <a:pPr lvl="0">
              <a:defRPr sz="1800">
                <a:solidFill>
                  <a:srgbClr val="000000"/>
                </a:solidFill>
              </a:defRPr>
            </a:pPr>
            <a:r>
              <a:rPr sz="3600">
                <a:solidFill>
                  <a:srgbClr val="FFFFFF"/>
                </a:solidFill>
              </a:rPr>
              <a:t>Corpo livello uno</a:t>
            </a:r>
            <a:endParaRPr sz="3600">
              <a:solidFill>
                <a:srgbClr val="FFFFFF"/>
              </a:solidFill>
            </a:endParaRPr>
          </a:p>
          <a:p>
            <a:pPr lvl="1">
              <a:defRPr sz="1800">
                <a:solidFill>
                  <a:srgbClr val="000000"/>
                </a:solidFill>
              </a:defRPr>
            </a:pPr>
            <a:r>
              <a:rPr sz="3600">
                <a:solidFill>
                  <a:srgbClr val="FFFFFF"/>
                </a:solidFill>
              </a:rPr>
              <a:t>Corpo livello due</a:t>
            </a:r>
            <a:endParaRPr sz="3600">
              <a:solidFill>
                <a:srgbClr val="FFFFFF"/>
              </a:solidFill>
            </a:endParaRPr>
          </a:p>
          <a:p>
            <a:pPr lvl="2">
              <a:defRPr sz="1800">
                <a:solidFill>
                  <a:srgbClr val="000000"/>
                </a:solidFill>
              </a:defRPr>
            </a:pPr>
            <a:r>
              <a:rPr sz="3600">
                <a:solidFill>
                  <a:srgbClr val="FFFFFF"/>
                </a:solidFill>
              </a:rPr>
              <a:t>Corpo livello tre</a:t>
            </a:r>
            <a:endParaRPr sz="3600">
              <a:solidFill>
                <a:srgbClr val="FFFFFF"/>
              </a:solidFill>
            </a:endParaRPr>
          </a:p>
          <a:p>
            <a:pPr lvl="3">
              <a:defRPr sz="1800">
                <a:solidFill>
                  <a:srgbClr val="000000"/>
                </a:solidFill>
              </a:defRPr>
            </a:pPr>
            <a:r>
              <a:rPr sz="3600">
                <a:solidFill>
                  <a:srgbClr val="FFFFFF"/>
                </a:solidFill>
              </a:rPr>
              <a:t>Corpo livello quattro</a:t>
            </a:r>
            <a:endParaRPr sz="3600">
              <a:solidFill>
                <a:srgbClr val="FFFFFF"/>
              </a:solidFill>
            </a:endParaRPr>
          </a:p>
          <a:p>
            <a:pPr lvl="4">
              <a:defRPr sz="1800">
                <a:solidFill>
                  <a:srgbClr val="000000"/>
                </a:solidFill>
              </a:defRPr>
            </a:pPr>
            <a:r>
              <a:rPr sz="3600">
                <a:solidFill>
                  <a:srgbClr val="FFFFFF"/>
                </a:solidFill>
              </a:rPr>
              <a:t>Corpo livello cinque</a:t>
            </a: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Lst>
  <p:transition spd="med" advClick="1"/>
  <p:txStyles>
    <p:titleStyle>
      <a:lvl1pPr algn="ctr" defTabSz="1016000">
        <a:defRPr sz="4900">
          <a:solidFill>
            <a:srgbClr val="FFFFCC"/>
          </a:solidFill>
          <a:latin typeface="Arial"/>
          <a:ea typeface="Arial"/>
          <a:cs typeface="Arial"/>
          <a:sym typeface="Arial"/>
        </a:defRPr>
      </a:lvl1pPr>
      <a:lvl2pPr algn="ctr" defTabSz="1016000">
        <a:defRPr sz="4900">
          <a:solidFill>
            <a:srgbClr val="FFFFCC"/>
          </a:solidFill>
          <a:latin typeface="Arial"/>
          <a:ea typeface="Arial"/>
          <a:cs typeface="Arial"/>
          <a:sym typeface="Arial"/>
        </a:defRPr>
      </a:lvl2pPr>
      <a:lvl3pPr algn="ctr" defTabSz="1016000">
        <a:defRPr sz="4900">
          <a:solidFill>
            <a:srgbClr val="FFFFCC"/>
          </a:solidFill>
          <a:latin typeface="Arial"/>
          <a:ea typeface="Arial"/>
          <a:cs typeface="Arial"/>
          <a:sym typeface="Arial"/>
        </a:defRPr>
      </a:lvl3pPr>
      <a:lvl4pPr algn="ctr" defTabSz="1016000">
        <a:defRPr sz="4900">
          <a:solidFill>
            <a:srgbClr val="FFFFCC"/>
          </a:solidFill>
          <a:latin typeface="Arial"/>
          <a:ea typeface="Arial"/>
          <a:cs typeface="Arial"/>
          <a:sym typeface="Arial"/>
        </a:defRPr>
      </a:lvl4pPr>
      <a:lvl5pPr algn="ctr" defTabSz="1016000">
        <a:defRPr sz="4900">
          <a:solidFill>
            <a:srgbClr val="FFFFCC"/>
          </a:solidFill>
          <a:latin typeface="Arial"/>
          <a:ea typeface="Arial"/>
          <a:cs typeface="Arial"/>
          <a:sym typeface="Arial"/>
        </a:defRPr>
      </a:lvl5pPr>
      <a:lvl6pPr indent="457200" algn="ctr" defTabSz="1016000">
        <a:defRPr sz="4900">
          <a:solidFill>
            <a:srgbClr val="FFFFCC"/>
          </a:solidFill>
          <a:latin typeface="Arial"/>
          <a:ea typeface="Arial"/>
          <a:cs typeface="Arial"/>
          <a:sym typeface="Arial"/>
        </a:defRPr>
      </a:lvl6pPr>
      <a:lvl7pPr indent="914400" algn="ctr" defTabSz="1016000">
        <a:defRPr sz="4900">
          <a:solidFill>
            <a:srgbClr val="FFFFCC"/>
          </a:solidFill>
          <a:latin typeface="Arial"/>
          <a:ea typeface="Arial"/>
          <a:cs typeface="Arial"/>
          <a:sym typeface="Arial"/>
        </a:defRPr>
      </a:lvl7pPr>
      <a:lvl8pPr indent="1371600" algn="ctr" defTabSz="1016000">
        <a:defRPr sz="4900">
          <a:solidFill>
            <a:srgbClr val="FFFFCC"/>
          </a:solidFill>
          <a:latin typeface="Arial"/>
          <a:ea typeface="Arial"/>
          <a:cs typeface="Arial"/>
          <a:sym typeface="Arial"/>
        </a:defRPr>
      </a:lvl8pPr>
      <a:lvl9pPr indent="1828800" algn="ctr" defTabSz="1016000">
        <a:defRPr sz="4900">
          <a:solidFill>
            <a:srgbClr val="FFFFCC"/>
          </a:solidFill>
          <a:latin typeface="Arial"/>
          <a:ea typeface="Arial"/>
          <a:cs typeface="Arial"/>
          <a:sym typeface="Arial"/>
        </a:defRPr>
      </a:lvl9pPr>
    </p:titleStyle>
    <p:bodyStyle>
      <a:lvl1pPr marL="381000" indent="-381000" defTabSz="1016000">
        <a:spcBef>
          <a:spcPts val="800"/>
        </a:spcBef>
        <a:buClr>
          <a:srgbClr val="E2C86A"/>
        </a:buClr>
        <a:buSzPct val="65000"/>
        <a:buFont typeface="Helvetica"/>
        <a:buChar char="■"/>
        <a:defRPr sz="3600">
          <a:solidFill>
            <a:srgbClr val="FFFFFF"/>
          </a:solidFill>
          <a:latin typeface="Tahoma"/>
          <a:ea typeface="Tahoma"/>
          <a:cs typeface="Tahoma"/>
          <a:sym typeface="Tahoma"/>
        </a:defRPr>
      </a:lvl1pPr>
      <a:lvl2pPr marL="876709" indent="-368709" defTabSz="1016000">
        <a:spcBef>
          <a:spcPts val="800"/>
        </a:spcBef>
        <a:buClr>
          <a:srgbClr val="E2C86A"/>
        </a:buClr>
        <a:buSzPct val="65000"/>
        <a:buFont typeface="Helvetica"/>
        <a:buChar char="■"/>
        <a:defRPr sz="3600">
          <a:solidFill>
            <a:srgbClr val="FFFFFF"/>
          </a:solidFill>
          <a:latin typeface="Tahoma"/>
          <a:ea typeface="Tahoma"/>
          <a:cs typeface="Tahoma"/>
          <a:sym typeface="Tahoma"/>
        </a:defRPr>
      </a:lvl2pPr>
      <a:lvl3pPr marL="1354666" indent="-338666" defTabSz="1016000">
        <a:spcBef>
          <a:spcPts val="800"/>
        </a:spcBef>
        <a:buClr>
          <a:srgbClr val="E2C86A"/>
        </a:buClr>
        <a:buSzPct val="65000"/>
        <a:buFont typeface="Helvetica"/>
        <a:buChar char="■"/>
        <a:defRPr sz="3600">
          <a:solidFill>
            <a:srgbClr val="FFFFFF"/>
          </a:solidFill>
          <a:latin typeface="Tahoma"/>
          <a:ea typeface="Tahoma"/>
          <a:cs typeface="Tahoma"/>
          <a:sym typeface="Tahoma"/>
        </a:defRPr>
      </a:lvl3pPr>
      <a:lvl4pPr marL="1939636" indent="-415636" defTabSz="1016000">
        <a:spcBef>
          <a:spcPts val="800"/>
        </a:spcBef>
        <a:buClr>
          <a:srgbClr val="E2C86A"/>
        </a:buClr>
        <a:buSzPct val="65000"/>
        <a:buFont typeface="Helvetica"/>
        <a:buChar char="■"/>
        <a:defRPr sz="3600">
          <a:solidFill>
            <a:srgbClr val="FFFFFF"/>
          </a:solidFill>
          <a:latin typeface="Tahoma"/>
          <a:ea typeface="Tahoma"/>
          <a:cs typeface="Tahoma"/>
          <a:sym typeface="Tahoma"/>
        </a:defRPr>
      </a:lvl4pPr>
      <a:lvl5pPr marL="2540000" indent="-508000" defTabSz="1016000">
        <a:spcBef>
          <a:spcPts val="800"/>
        </a:spcBef>
        <a:buClr>
          <a:srgbClr val="E2C86A"/>
        </a:buClr>
        <a:buSzPct val="65000"/>
        <a:buFont typeface="Helvetica"/>
        <a:buChar char="■"/>
        <a:defRPr sz="3600">
          <a:solidFill>
            <a:srgbClr val="FFFFFF"/>
          </a:solidFill>
          <a:latin typeface="Tahoma"/>
          <a:ea typeface="Tahoma"/>
          <a:cs typeface="Tahoma"/>
          <a:sym typeface="Tahoma"/>
        </a:defRPr>
      </a:lvl5pPr>
      <a:lvl6pPr marL="2997200" indent="-508000" defTabSz="1016000">
        <a:spcBef>
          <a:spcPts val="800"/>
        </a:spcBef>
        <a:buClr>
          <a:srgbClr val="E2C86A"/>
        </a:buClr>
        <a:buSzPct val="65000"/>
        <a:buFont typeface="Helvetica"/>
        <a:buChar char="•"/>
        <a:defRPr sz="3600">
          <a:solidFill>
            <a:srgbClr val="FFFFFF"/>
          </a:solidFill>
          <a:latin typeface="Tahoma"/>
          <a:ea typeface="Tahoma"/>
          <a:cs typeface="Tahoma"/>
          <a:sym typeface="Tahoma"/>
        </a:defRPr>
      </a:lvl6pPr>
      <a:lvl7pPr marL="3454400" indent="-508000" defTabSz="1016000">
        <a:spcBef>
          <a:spcPts val="800"/>
        </a:spcBef>
        <a:buClr>
          <a:srgbClr val="E2C86A"/>
        </a:buClr>
        <a:buSzPct val="65000"/>
        <a:buFont typeface="Helvetica"/>
        <a:buChar char="•"/>
        <a:defRPr sz="3600">
          <a:solidFill>
            <a:srgbClr val="FFFFFF"/>
          </a:solidFill>
          <a:latin typeface="Tahoma"/>
          <a:ea typeface="Tahoma"/>
          <a:cs typeface="Tahoma"/>
          <a:sym typeface="Tahoma"/>
        </a:defRPr>
      </a:lvl7pPr>
      <a:lvl8pPr marL="3911600" indent="-508000" defTabSz="1016000">
        <a:spcBef>
          <a:spcPts val="800"/>
        </a:spcBef>
        <a:buClr>
          <a:srgbClr val="E2C86A"/>
        </a:buClr>
        <a:buSzPct val="65000"/>
        <a:buFont typeface="Helvetica"/>
        <a:buChar char="•"/>
        <a:defRPr sz="3600">
          <a:solidFill>
            <a:srgbClr val="FFFFFF"/>
          </a:solidFill>
          <a:latin typeface="Tahoma"/>
          <a:ea typeface="Tahoma"/>
          <a:cs typeface="Tahoma"/>
          <a:sym typeface="Tahoma"/>
        </a:defRPr>
      </a:lvl8pPr>
      <a:lvl9pPr marL="4368800" indent="-508000" defTabSz="1016000">
        <a:spcBef>
          <a:spcPts val="800"/>
        </a:spcBef>
        <a:buClr>
          <a:srgbClr val="E2C86A"/>
        </a:buClr>
        <a:buSzPct val="65000"/>
        <a:buFont typeface="Helvetica"/>
        <a:buChar char="•"/>
        <a:defRPr sz="3600">
          <a:solidFill>
            <a:srgbClr val="FFFFFF"/>
          </a:solidFill>
          <a:latin typeface="Tahoma"/>
          <a:ea typeface="Tahoma"/>
          <a:cs typeface="Tahoma"/>
          <a:sym typeface="Tahoma"/>
        </a:defRPr>
      </a:lvl9pPr>
    </p:bodyStyle>
    <p:otherStyle>
      <a:lvl1pPr algn="r" defTabSz="457200">
        <a:defRPr sz="1300">
          <a:solidFill>
            <a:schemeClr val="tx1"/>
          </a:solidFill>
          <a:latin typeface="+mn-lt"/>
          <a:ea typeface="+mn-ea"/>
          <a:cs typeface="+mn-cs"/>
          <a:sym typeface="Tahoma"/>
        </a:defRPr>
      </a:lvl1pPr>
      <a:lvl2pPr indent="457200" algn="r" defTabSz="457200">
        <a:defRPr sz="1300">
          <a:solidFill>
            <a:schemeClr val="tx1"/>
          </a:solidFill>
          <a:latin typeface="+mn-lt"/>
          <a:ea typeface="+mn-ea"/>
          <a:cs typeface="+mn-cs"/>
          <a:sym typeface="Tahoma"/>
        </a:defRPr>
      </a:lvl2pPr>
      <a:lvl3pPr indent="914400" algn="r" defTabSz="457200">
        <a:defRPr sz="1300">
          <a:solidFill>
            <a:schemeClr val="tx1"/>
          </a:solidFill>
          <a:latin typeface="+mn-lt"/>
          <a:ea typeface="+mn-ea"/>
          <a:cs typeface="+mn-cs"/>
          <a:sym typeface="Tahoma"/>
        </a:defRPr>
      </a:lvl3pPr>
      <a:lvl4pPr indent="1371600" algn="r" defTabSz="457200">
        <a:defRPr sz="1300">
          <a:solidFill>
            <a:schemeClr val="tx1"/>
          </a:solidFill>
          <a:latin typeface="+mn-lt"/>
          <a:ea typeface="+mn-ea"/>
          <a:cs typeface="+mn-cs"/>
          <a:sym typeface="Tahoma"/>
        </a:defRPr>
      </a:lvl4pPr>
      <a:lvl5pPr indent="1828800" algn="r" defTabSz="457200">
        <a:defRPr sz="1300">
          <a:solidFill>
            <a:schemeClr val="tx1"/>
          </a:solidFill>
          <a:latin typeface="+mn-lt"/>
          <a:ea typeface="+mn-ea"/>
          <a:cs typeface="+mn-cs"/>
          <a:sym typeface="Tahoma"/>
        </a:defRPr>
      </a:lvl5pPr>
      <a:lvl6pPr algn="r" defTabSz="457200">
        <a:defRPr sz="1300">
          <a:solidFill>
            <a:schemeClr val="tx1"/>
          </a:solidFill>
          <a:latin typeface="+mn-lt"/>
          <a:ea typeface="+mn-ea"/>
          <a:cs typeface="+mn-cs"/>
          <a:sym typeface="Tahoma"/>
        </a:defRPr>
      </a:lvl6pPr>
      <a:lvl7pPr algn="r" defTabSz="457200">
        <a:defRPr sz="1300">
          <a:solidFill>
            <a:schemeClr val="tx1"/>
          </a:solidFill>
          <a:latin typeface="+mn-lt"/>
          <a:ea typeface="+mn-ea"/>
          <a:cs typeface="+mn-cs"/>
          <a:sym typeface="Tahoma"/>
        </a:defRPr>
      </a:lvl7pPr>
      <a:lvl8pPr algn="r" defTabSz="457200">
        <a:defRPr sz="1300">
          <a:solidFill>
            <a:schemeClr val="tx1"/>
          </a:solidFill>
          <a:latin typeface="+mn-lt"/>
          <a:ea typeface="+mn-ea"/>
          <a:cs typeface="+mn-cs"/>
          <a:sym typeface="Tahoma"/>
        </a:defRPr>
      </a:lvl8pPr>
      <a:lvl9pPr algn="r" defTabSz="457200">
        <a:defRPr sz="1300">
          <a:solidFill>
            <a:schemeClr val="tx1"/>
          </a:solidFill>
          <a:latin typeface="+mn-lt"/>
          <a:ea typeface="+mn-ea"/>
          <a:cs typeface="+mn-cs"/>
          <a:sym typeface="Tahoma"/>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M.se" TargetMode="External"/><Relationship Id="rId3" Type="http://schemas.openxmlformats.org/officeDocument/2006/relationships/image" Target="../media/image2.jpe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2" name="Shape 6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pPr>
            <a:fld id="{86CB4B4D-7CA3-9044-876B-883B54F8677D}" type="slidenum">
              <a:rPr sz="1400"/>
            </a:fld>
          </a:p>
        </p:txBody>
      </p:sp>
      <p:sp>
        <p:nvSpPr>
          <p:cNvPr id="63" name="Shape 63"/>
          <p:cNvSpPr/>
          <p:nvPr/>
        </p:nvSpPr>
        <p:spPr>
          <a:xfrm>
            <a:off x="171101" y="179688"/>
            <a:ext cx="9805099" cy="3276047"/>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lvl="0" defTabSz="365760">
              <a:defRPr sz="1800">
                <a:solidFill>
                  <a:srgbClr val="000000"/>
                </a:solidFill>
              </a:defRPr>
            </a:pPr>
            <a:r>
              <a:rPr sz="2400">
                <a:solidFill>
                  <a:srgbClr val="FEFB4B"/>
                </a:solidFill>
                <a:latin typeface="Chalkduster"/>
                <a:ea typeface="Chalkduster"/>
                <a:cs typeface="Chalkduster"/>
                <a:sym typeface="Chalkduster"/>
              </a:rPr>
              <a:t> Seminari Psichiatria forense  del DSM dell'AO Salvini  </a:t>
            </a:r>
            <a:endParaRPr sz="2400">
              <a:solidFill>
                <a:srgbClr val="FEFB4B"/>
              </a:solidFill>
              <a:latin typeface="Chalkduster"/>
              <a:ea typeface="Chalkduster"/>
              <a:cs typeface="Chalkduster"/>
              <a:sym typeface="Chalkduster"/>
            </a:endParaRPr>
          </a:p>
          <a:p>
            <a:pPr lvl="0" defTabSz="365760">
              <a:defRPr sz="1800">
                <a:solidFill>
                  <a:srgbClr val="000000"/>
                </a:solidFill>
              </a:defRPr>
            </a:pPr>
            <a:r>
              <a:rPr sz="2400">
                <a:solidFill>
                  <a:srgbClr val="FEFB4B"/>
                </a:solidFill>
                <a:latin typeface="Chalkduster"/>
                <a:ea typeface="Chalkduster"/>
                <a:cs typeface="Chalkduster"/>
                <a:sym typeface="Chalkduster"/>
              </a:rPr>
              <a:t>15 aprile 2015</a:t>
            </a:r>
            <a:endParaRPr sz="2400">
              <a:solidFill>
                <a:srgbClr val="FEFB4B"/>
              </a:solidFill>
              <a:latin typeface="Chalkduster"/>
              <a:ea typeface="Chalkduster"/>
              <a:cs typeface="Chalkduster"/>
              <a:sym typeface="Chalkduster"/>
            </a:endParaRPr>
          </a:p>
          <a:p>
            <a:pPr lvl="0" defTabSz="365760">
              <a:defRPr sz="1800">
                <a:solidFill>
                  <a:srgbClr val="000000"/>
                </a:solidFill>
              </a:defRPr>
            </a:pPr>
            <a:endParaRPr sz="2400">
              <a:solidFill>
                <a:srgbClr val="FEFB4B"/>
              </a:solidFill>
              <a:latin typeface="Chalkduster"/>
              <a:ea typeface="Chalkduster"/>
              <a:cs typeface="Chalkduster"/>
              <a:sym typeface="Chalkduster"/>
            </a:endParaRPr>
          </a:p>
          <a:p>
            <a:pPr lvl="0" defTabSz="365760">
              <a:defRPr sz="1800">
                <a:solidFill>
                  <a:srgbClr val="000000"/>
                </a:solidFill>
              </a:defRPr>
            </a:pPr>
            <a:endParaRPr sz="2000">
              <a:solidFill>
                <a:srgbClr val="FFFFFF"/>
              </a:solidFill>
              <a:latin typeface="Chalkduster"/>
              <a:ea typeface="Chalkduster"/>
              <a:cs typeface="Chalkduster"/>
              <a:sym typeface="Chalkduster"/>
            </a:endParaRPr>
          </a:p>
          <a:p>
            <a:pPr lvl="0" defTabSz="365760">
              <a:defRPr sz="1800">
                <a:solidFill>
                  <a:srgbClr val="000000"/>
                </a:solidFill>
              </a:defRPr>
            </a:pPr>
            <a:r>
              <a:rPr sz="2480">
                <a:solidFill>
                  <a:srgbClr val="FFFFFF"/>
                </a:solidFill>
                <a:latin typeface="Chalkduster"/>
                <a:ea typeface="Chalkduster"/>
                <a:cs typeface="Chalkduster"/>
                <a:sym typeface="Chalkduster"/>
              </a:rPr>
              <a:t>                                     </a:t>
            </a:r>
            <a:r>
              <a:rPr sz="2240">
                <a:solidFill>
                  <a:srgbClr val="FFFFFF"/>
                </a:solidFill>
                <a:latin typeface="Chalkduster"/>
                <a:ea typeface="Chalkduster"/>
                <a:cs typeface="Chalkduster"/>
                <a:sym typeface="Chalkduster"/>
              </a:rPr>
              <a:t>Oltre le Rems, nel DSM</a:t>
            </a:r>
            <a:endParaRPr sz="2480">
              <a:solidFill>
                <a:srgbClr val="FFFFFF"/>
              </a:solidFill>
              <a:latin typeface="Chalkduster"/>
              <a:ea typeface="Chalkduster"/>
              <a:cs typeface="Chalkduster"/>
              <a:sym typeface="Chalkduster"/>
            </a:endParaRPr>
          </a:p>
          <a:p>
            <a:pPr lvl="0" defTabSz="365760">
              <a:defRPr sz="1800">
                <a:solidFill>
                  <a:srgbClr val="000000"/>
                </a:solidFill>
              </a:defRPr>
            </a:pPr>
            <a:r>
              <a:rPr sz="2480">
                <a:solidFill>
                  <a:srgbClr val="FFFFFF"/>
                </a:solidFill>
                <a:latin typeface="Chalkduster"/>
                <a:ea typeface="Chalkduster"/>
                <a:cs typeface="Chalkduster"/>
                <a:sym typeface="Chalkduster"/>
              </a:rPr>
              <a:t>                      </a:t>
            </a:r>
            <a:endParaRPr sz="2480">
              <a:solidFill>
                <a:srgbClr val="FFFFFF"/>
              </a:solidFill>
              <a:latin typeface="Chalkduster"/>
              <a:ea typeface="Chalkduster"/>
              <a:cs typeface="Chalkduster"/>
              <a:sym typeface="Chalkduster"/>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endParaRPr sz="2720">
              <a:solidFill>
                <a:srgbClr val="FFFFFF"/>
              </a:solidFill>
              <a:latin typeface="Snell Roundhand Bold"/>
              <a:ea typeface="Snell Roundhand Bold"/>
              <a:cs typeface="Snell Roundhand Bold"/>
              <a:sym typeface="Snell Roundhand Bold"/>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Confronto tra psicoanalisi</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E</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Fenomenologia</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Maria Teresa Ferla</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Paolo Azzone</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Presentazione del libro di Paolo Azzone</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"Depression"</a:t>
            </a:r>
          </a:p>
        </p:txBody>
      </p:sp>
      <p:sp>
        <p:nvSpPr>
          <p:cNvPr id="64" name="Shape 64"/>
          <p:cNvSpPr/>
          <p:nvPr/>
        </p:nvSpPr>
        <p:spPr>
          <a:xfrm>
            <a:off x="5752676" y="3971996"/>
            <a:ext cx="4315445" cy="3601176"/>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lvl="0" defTabSz="365760">
              <a:defRPr sz="1800">
                <a:solidFill>
                  <a:srgbClr val="000000"/>
                </a:solidFill>
              </a:defRPr>
            </a:pPr>
            <a:r>
              <a:rPr sz="2000">
                <a:solidFill>
                  <a:srgbClr val="FFFFFF"/>
                </a:solidFill>
                <a:latin typeface="Bradley Hand ITC TT-Bold"/>
                <a:ea typeface="Bradley Hand ITC TT-Bold"/>
                <a:cs typeface="Bradley Hand ITC TT-Bold"/>
                <a:sym typeface="Bradley Hand ITC TT-Bold"/>
              </a:rPr>
              <a:t>Dr.ssa Maria Teresa Ferla</a:t>
            </a: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r>
              <a:rPr sz="2000">
                <a:solidFill>
                  <a:srgbClr val="FFFFFF"/>
                </a:solidFill>
                <a:latin typeface="Bradley Hand ITC TT-Bold"/>
                <a:ea typeface="Bradley Hand ITC TT-Bold"/>
                <a:cs typeface="Bradley Hand ITC TT-Bold"/>
                <a:sym typeface="Bradley Hand ITC TT-Bold"/>
              </a:rPr>
              <a:t>Direttore Unità Operativa di Psichiatria </a:t>
            </a: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r>
              <a:rPr sz="2000">
                <a:solidFill>
                  <a:srgbClr val="FFFFFF"/>
                </a:solidFill>
                <a:latin typeface="Bradley Hand ITC TT-Bold"/>
                <a:ea typeface="Bradley Hand ITC TT-Bold"/>
                <a:cs typeface="Bradley Hand ITC TT-Bold"/>
                <a:sym typeface="Bradley Hand ITC TT-Bold"/>
              </a:rPr>
              <a:t>Referente del Nucleo di Psichiatria forense </a:t>
            </a: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r>
              <a:rPr sz="2000">
                <a:solidFill>
                  <a:srgbClr val="FFFFFF"/>
                </a:solidFill>
                <a:latin typeface="Bradley Hand ITC TT-Bold"/>
                <a:ea typeface="Bradley Hand ITC TT-Bold"/>
                <a:cs typeface="Bradley Hand ITC TT-Bold"/>
                <a:sym typeface="Bradley Hand ITC TT-Bold"/>
              </a:rPr>
              <a:t>"A.O.Salvini" di Garbagnate Milanese</a:t>
            </a: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Bradley Hand ITC TT-Bold"/>
              <a:ea typeface="Bradley Hand ITC TT-Bold"/>
              <a:cs typeface="Bradley Hand ITC TT-Bold"/>
              <a:sym typeface="Bradley Hand ITC TT-Bold"/>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Confronto tra psicoanalisi</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E</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Fenomenologia</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Maria Teresa Ferla</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Paolo Azzone</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Presentazione del libro di Paolo Azzone</a:t>
            </a:r>
            <a:endParaRPr sz="2000">
              <a:solidFill>
                <a:srgbClr val="FFFFFF"/>
              </a:solidFill>
              <a:latin typeface="Academy Engraved LET"/>
              <a:ea typeface="Academy Engraved LET"/>
              <a:cs typeface="Academy Engraved LET"/>
              <a:sym typeface="Academy Engraved LET"/>
            </a:endParaRPr>
          </a:p>
          <a:p>
            <a:pPr lvl="0" algn="ctr" defTabSz="365760">
              <a:defRPr sz="1800">
                <a:solidFill>
                  <a:srgbClr val="000000"/>
                </a:solidFill>
              </a:defRPr>
            </a:pPr>
            <a:r>
              <a:rPr sz="2000">
                <a:solidFill>
                  <a:srgbClr val="FFFFFF"/>
                </a:solidFill>
                <a:latin typeface="Academy Engraved LET"/>
                <a:ea typeface="Academy Engraved LET"/>
                <a:cs typeface="Academy Engraved LET"/>
                <a:sym typeface="Academy Engraved LET"/>
              </a:rPr>
              <a:t>"Depression"</a:t>
            </a:r>
          </a:p>
        </p:txBody>
      </p:sp>
      <p:pic>
        <p:nvPicPr>
          <p:cNvPr id="65" name="Icaro chagall.jpeg"/>
          <p:cNvPicPr/>
          <p:nvPr/>
        </p:nvPicPr>
        <p:blipFill>
          <a:blip r:embed="rId2">
            <a:extLst/>
          </a:blip>
          <a:stretch>
            <a:fillRect/>
          </a:stretch>
        </p:blipFill>
        <p:spPr>
          <a:xfrm>
            <a:off x="184621" y="1816350"/>
            <a:ext cx="5356833" cy="5714093"/>
          </a:xfrm>
          <a:prstGeom prst="rect">
            <a:avLst/>
          </a:prstGeom>
          <a:ln w="12700">
            <a:miter lim="400000"/>
          </a:ln>
        </p:spPr>
      </p:pic>
    </p:spTree>
  </p:cSld>
  <p:clrMapOvr>
    <a:masterClrMapping/>
  </p:clrMapOvr>
  <p:transitio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7" name="Shape 97"/>
          <p:cNvSpPr/>
          <p:nvPr>
            <p:ph type="title"/>
          </p:nvPr>
        </p:nvSpPr>
        <p:spPr>
          <a:xfrm>
            <a:off x="508000" y="307975"/>
            <a:ext cx="9142413" cy="1271588"/>
          </a:xfrm>
          <a:prstGeom prst="rect">
            <a:avLst/>
          </a:prstGeom>
        </p:spPr>
        <p:txBody>
          <a:bodyPr lIns="0" tIns="0" rIns="0" bIns="0">
            <a:normAutofit fontScale="100000" lnSpcReduction="0"/>
          </a:bodyPr>
          <a:lstStyle>
            <a:lvl1pPr>
              <a:defRPr>
                <a:solidFill>
                  <a:srgbClr val="FF9900"/>
                </a:solidFill>
              </a:defRPr>
            </a:lvl1pPr>
          </a:lstStyle>
          <a:p>
            <a:pPr lvl="0">
              <a:defRPr sz="1800">
                <a:solidFill>
                  <a:srgbClr val="000000"/>
                </a:solidFill>
              </a:defRPr>
            </a:pPr>
            <a:r>
              <a:rPr sz="4900">
                <a:solidFill>
                  <a:srgbClr val="FF9900"/>
                </a:solidFill>
              </a:rPr>
              <a:t>Il parere SIP</a:t>
            </a:r>
          </a:p>
        </p:txBody>
      </p:sp>
      <p:sp>
        <p:nvSpPr>
          <p:cNvPr id="98" name="Shape 98"/>
          <p:cNvSpPr/>
          <p:nvPr/>
        </p:nvSpPr>
        <p:spPr>
          <a:xfrm>
            <a:off x="685800" y="2668587"/>
            <a:ext cx="8915400" cy="3469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lvl="0" algn="just" defTabSz="457200">
              <a:defRPr sz="1800">
                <a:solidFill>
                  <a:srgbClr val="000000"/>
                </a:solidFill>
              </a:defRPr>
            </a:pPr>
            <a:r>
              <a:rPr>
                <a:solidFill>
                  <a:srgbClr val="FFFFFF"/>
                </a:solidFill>
              </a:rPr>
              <a:t>“I criminali, quelli veri, vanno in carcere. Mentre tutti gli altri stanno fuori e sono i Dsm ad assisterli negli ospedali. E’ soprattutto su di loro che le Regioni dovrebbero investire. Meno Rems e più risorse per il territorio, quindi, perché di pazienti così noi già ne abbiamo in carico un migliaio”, calcola il numero uno della Sip. </a:t>
            </a:r>
            <a:r>
              <a:rPr>
                <a:solidFill>
                  <a:srgbClr val="FFFFFF"/>
                </a:solidFill>
              </a:rPr>
              <a:t>“E’ fondamentale riuscire a distinguere i malati che a causa della loro patologia hanno commesso un reato – insiste Sacchetti – dai criminali che magari soffrono anche di una malattia, ma non è per questa che delinquono. Per riuscirci è necessario ripensare alle perizie, oggi strumenti molto vecchi, e soprattutto al concetto obsoleto di pericolosità sociale [..] occorre poi una strettissima collaborazione tra Procura, Magistratura di Sorveglianza, ASL e consulenti tecnici per approntare programmi riabilitativi ad hoc.</a:t>
            </a:r>
            <a:endParaRPr>
              <a:solidFill>
                <a:srgbClr val="FFFFFF"/>
              </a:solidFill>
            </a:endParaRPr>
          </a:p>
          <a:p>
            <a:pPr lvl="0" algn="just" defTabSz="457200">
              <a:defRPr sz="1800">
                <a:solidFill>
                  <a:srgbClr val="000000"/>
                </a:solidFill>
              </a:defRPr>
            </a:pPr>
            <a:endParaRPr>
              <a:solidFill>
                <a:srgbClr val="FFFFFF"/>
              </a:solidFill>
            </a:endParaRPr>
          </a:p>
          <a:p>
            <a:pPr lvl="0" defTabSz="457200">
              <a:defRPr sz="1800">
                <a:solidFill>
                  <a:srgbClr val="000000"/>
                </a:solidFill>
              </a:defRPr>
            </a:pPr>
            <a:r>
              <a:rPr>
                <a:solidFill>
                  <a:srgbClr val="FFFFFF"/>
                </a:solidFill>
              </a:rPr>
              <a:t>                                                                  </a:t>
            </a:r>
            <a:r>
              <a:rPr sz="2000">
                <a:solidFill>
                  <a:srgbClr val="FFFFFF"/>
                </a:solidFill>
              </a:rPr>
              <a:t>E.Sacchetti, Presidente SIP</a:t>
            </a:r>
          </a:p>
        </p:txBody>
      </p:sp>
    </p:spTree>
  </p:cSld>
  <p:clrMapOvr>
    <a:masterClrMapping/>
  </p:clrMapOvr>
  <p:transitio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0" name="Shape 100"/>
          <p:cNvSpPr/>
          <p:nvPr>
            <p:ph type="title"/>
          </p:nvPr>
        </p:nvSpPr>
        <p:spPr>
          <a:xfrm>
            <a:off x="457200" y="609600"/>
            <a:ext cx="9142413" cy="1271588"/>
          </a:xfrm>
          <a:prstGeom prst="rect">
            <a:avLst/>
          </a:prstGeom>
        </p:spPr>
        <p:txBody>
          <a:bodyPr lIns="0" tIns="0" rIns="0" bIns="0">
            <a:normAutofit fontScale="100000" lnSpcReduction="0"/>
          </a:bodyPr>
          <a:lstStyle/>
          <a:p>
            <a:pPr lvl="0">
              <a:defRPr sz="1800">
                <a:solidFill>
                  <a:srgbClr val="000000"/>
                </a:solidFill>
              </a:defRPr>
            </a:pPr>
            <a:r>
              <a:rPr b="1" i="1" sz="2400">
                <a:solidFill>
                  <a:srgbClr val="FF9900"/>
                </a:solidFill>
              </a:rPr>
              <a:t>Fine del viaggio per la nave dei folli rei? Riflessioni sul superamento degli Ospedali Psichiatrici Giudiziari</a:t>
            </a:r>
            <a:br>
              <a:rPr b="1" i="1" sz="2400">
                <a:solidFill>
                  <a:srgbClr val="FF9900"/>
                </a:solidFill>
              </a:rPr>
            </a:br>
          </a:p>
        </p:txBody>
      </p:sp>
      <p:sp>
        <p:nvSpPr>
          <p:cNvPr id="101" name="Shape 101"/>
          <p:cNvSpPr/>
          <p:nvPr>
            <p:ph type="body" idx="1"/>
          </p:nvPr>
        </p:nvSpPr>
        <p:spPr>
          <a:xfrm>
            <a:off x="609600" y="2362200"/>
            <a:ext cx="9142413" cy="5035550"/>
          </a:xfrm>
          <a:prstGeom prst="rect">
            <a:avLst/>
          </a:prstGeom>
        </p:spPr>
        <p:txBody>
          <a:bodyPr lIns="0" tIns="0" rIns="0" bIns="0">
            <a:normAutofit fontScale="100000" lnSpcReduction="0"/>
          </a:bodyPr>
          <a:lstStyle/>
          <a:p>
            <a:pPr lvl="0" marL="211666" indent="-211666">
              <a:spcBef>
                <a:spcPts val="400"/>
              </a:spcBef>
              <a:defRPr sz="1800">
                <a:solidFill>
                  <a:srgbClr val="000000"/>
                </a:solidFill>
              </a:defRPr>
            </a:pPr>
            <a:r>
              <a:rPr sz="2000">
                <a:solidFill>
                  <a:srgbClr val="FFFFFF"/>
                </a:solidFill>
              </a:rPr>
              <a:t>Il principale punto di debolezza della pur auspicata produzione legislativa appena esaminata, viceversa, attiene alle linee di fondo di </a:t>
            </a:r>
            <a:r>
              <a:rPr sz="2000">
                <a:solidFill>
                  <a:srgbClr val="FF9900"/>
                </a:solidFill>
              </a:rPr>
              <a:t>una riforma che ha inteso intervenire “a valle” sul problema OPG e non “a monte”.</a:t>
            </a:r>
            <a:r>
              <a:rPr sz="2000">
                <a:solidFill>
                  <a:srgbClr val="FFFFFF"/>
                </a:solidFill>
              </a:rPr>
              <a:t> Il </a:t>
            </a:r>
            <a:r>
              <a:rPr sz="2000">
                <a:solidFill>
                  <a:srgbClr val="FDF666"/>
                </a:solidFill>
              </a:rPr>
              <a:t>legislatore, in sostanza, non ha messo mano al codice Rocco e ha lasciato invariate le disposizioni del codice penale in materia di ricovero in ospedale </a:t>
            </a:r>
            <a:r>
              <a:rPr sz="2000">
                <a:solidFill>
                  <a:srgbClr val="FFFFFF"/>
                </a:solidFill>
              </a:rPr>
              <a:t>psichiatrico giudiziario e di assegnazione a casa di cura e custodia, accontentandosi di trasformare soltanto i recinti murari degli OPG in nuove aree maggiormente ospedalizzate e meno degradanti. Il rischio maggiore è che, rimanendo invariata la legislazione, le nuove strutture regionali si trasformino in più piccoli e più vivibili OPG, con conseguente ulteriore tradimento dell’intenzione di mettere fine a ogni ipotesi di segregazione.</a:t>
            </a:r>
            <a:br>
              <a:rPr sz="2000">
                <a:solidFill>
                  <a:srgbClr val="FFFFFF"/>
                </a:solidFill>
              </a:rPr>
            </a:br>
          </a:p>
        </p:txBody>
      </p:sp>
    </p:spTree>
  </p:cSld>
  <p:clrMapOvr>
    <a:masterClrMapping/>
  </p:clrMapOvr>
  <p:transitio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3" name="Shape 103"/>
          <p:cNvSpPr/>
          <p:nvPr>
            <p:ph type="body" idx="1"/>
          </p:nvPr>
        </p:nvSpPr>
        <p:spPr>
          <a:xfrm>
            <a:off x="508000" y="1778000"/>
            <a:ext cx="9142413" cy="5035550"/>
          </a:xfrm>
          <a:prstGeom prst="rect">
            <a:avLst/>
          </a:prstGeom>
        </p:spPr>
        <p:txBody>
          <a:bodyPr lIns="0" tIns="0" rIns="0" bIns="0">
            <a:normAutofit fontScale="100000" lnSpcReduction="0"/>
          </a:bodyPr>
          <a:lstStyle/>
          <a:p>
            <a:pPr lvl="0" marL="264583" indent="-264583" algn="just">
              <a:defRPr sz="1800">
                <a:solidFill>
                  <a:srgbClr val="000000"/>
                </a:solidFill>
              </a:defRPr>
            </a:pPr>
            <a:r>
              <a:rPr sz="2500">
                <a:solidFill>
                  <a:srgbClr val="FFFFFF"/>
                </a:solidFill>
              </a:rPr>
              <a:t>In questo senso, dunque, si può parlare di un’occasione mancata, dal momento che ancora una volta non è stato affrontato il problema della attualità e della validità anche scientifica del doppio binario tra pena e misura di sicurezza, del principio di non imputabilità e dei meccanismi di accertamento della pericolosità sociale. Rimangono in piedi, dunque, nonostante alcuni tiepidi accorgimenti adottati o suggeriti, tutti i dispositivi normativi che aprono le porte alla deresponsabilizzazione dell’infermo  di mente autore di reato.                        </a:t>
            </a:r>
            <a:endParaRPr sz="2500">
              <a:solidFill>
                <a:srgbClr val="FFFFFF"/>
              </a:solidFill>
            </a:endParaRPr>
          </a:p>
          <a:p>
            <a:pPr lvl="0" algn="just">
              <a:defRPr sz="1800">
                <a:solidFill>
                  <a:srgbClr val="000000"/>
                </a:solidFill>
              </a:defRPr>
            </a:pPr>
            <a:endParaRPr sz="3600">
              <a:solidFill>
                <a:srgbClr val="FFFFFF"/>
              </a:solidFill>
            </a:endParaRPr>
          </a:p>
          <a:p>
            <a:pPr lvl="0" algn="just">
              <a:spcBef>
                <a:spcPts val="300"/>
              </a:spcBef>
              <a:buSzTx/>
              <a:buNone/>
              <a:defRPr sz="1800">
                <a:solidFill>
                  <a:srgbClr val="000000"/>
                </a:solidFill>
              </a:defRPr>
            </a:pPr>
            <a:r>
              <a:rPr sz="1600">
                <a:solidFill>
                  <a:srgbClr val="FFFFFF"/>
                </a:solidFill>
              </a:rPr>
              <a:t>                                                                                             </a:t>
            </a:r>
            <a:r>
              <a:rPr sz="1600">
                <a:solidFill>
                  <a:srgbClr val="FF9900"/>
                </a:solidFill>
              </a:rPr>
              <a:t>Associazione Nazionale Magistrati</a:t>
            </a:r>
          </a:p>
        </p:txBody>
      </p:sp>
    </p:spTree>
  </p:cSld>
  <p:clrMapOvr>
    <a:masterClrMapping/>
  </p:clrMapOvr>
  <p:transitio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5" name="Shape 105"/>
          <p:cNvSpPr/>
          <p:nvPr>
            <p:ph type="title" idx="4294967295"/>
          </p:nvPr>
        </p:nvSpPr>
        <p:spPr>
          <a:xfrm>
            <a:off x="508000" y="439737"/>
            <a:ext cx="9142413" cy="1008063"/>
          </a:xfrm>
          <a:prstGeom prst="rect">
            <a:avLst/>
          </a:prstGeom>
        </p:spPr>
        <p:txBody>
          <a:bodyPr lIns="0" tIns="0" rIns="0" bIns="0">
            <a:normAutofit fontScale="100000" lnSpcReduction="0"/>
          </a:bodyPr>
          <a:lstStyle>
            <a:lvl1pPr defTabSz="914400">
              <a:lnSpc>
                <a:spcPct val="95000"/>
              </a:lnSpc>
              <a:tabLst>
                <a:tab pos="812800" algn="l"/>
                <a:tab pos="1638300" algn="l"/>
                <a:tab pos="2463800" algn="l"/>
                <a:tab pos="3289300" algn="l"/>
                <a:tab pos="4102100" algn="l"/>
                <a:tab pos="4927600" algn="l"/>
                <a:tab pos="5753100" algn="l"/>
                <a:tab pos="6578600" algn="l"/>
                <a:tab pos="7404100" algn="l"/>
                <a:tab pos="8216900" algn="l"/>
                <a:tab pos="9042400" algn="l"/>
              </a:tabLst>
              <a:defRPr sz="4100">
                <a:solidFill>
                  <a:srgbClr val="F8A500"/>
                </a:solidFill>
              </a:defRPr>
            </a:lvl1pPr>
          </a:lstStyle>
          <a:p>
            <a:pPr lvl="0">
              <a:defRPr sz="1800">
                <a:solidFill>
                  <a:srgbClr val="000000"/>
                </a:solidFill>
              </a:defRPr>
            </a:pPr>
            <a:r>
              <a:rPr sz="4100">
                <a:solidFill>
                  <a:srgbClr val="F8A500"/>
                </a:solidFill>
              </a:rPr>
              <a:t>Contesto- La formazione del personale</a:t>
            </a:r>
          </a:p>
        </p:txBody>
      </p:sp>
      <p:sp>
        <p:nvSpPr>
          <p:cNvPr id="106" name="Shape 106"/>
          <p:cNvSpPr/>
          <p:nvPr>
            <p:ph type="body" idx="4294967295"/>
          </p:nvPr>
        </p:nvSpPr>
        <p:spPr>
          <a:xfrm>
            <a:off x="508000" y="1778000"/>
            <a:ext cx="9142413" cy="5035550"/>
          </a:xfrm>
          <a:prstGeom prst="rect">
            <a:avLst/>
          </a:prstGeom>
        </p:spPr>
        <p:txBody>
          <a:bodyPr lIns="0" tIns="0" rIns="0" bIns="0">
            <a:normAutofit fontScale="100000" lnSpcReduction="0"/>
          </a:bodyPr>
          <a:lstStyle/>
          <a:p>
            <a:pPr lvl="0" marL="245173" indent="-245173" defTabSz="905255">
              <a:spcBef>
                <a:spcPts val="600"/>
              </a:spcBef>
              <a:buClr>
                <a:srgbClr val="FF6600"/>
              </a:buClr>
              <a:defRPr sz="1800">
                <a:solidFill>
                  <a:srgbClr val="000000"/>
                </a:solidFill>
              </a:defRPr>
            </a:pPr>
            <a:r>
              <a:rPr sz="2574">
                <a:solidFill>
                  <a:srgbClr val="FFFFFF"/>
                </a:solidFill>
                <a:effectLst>
                  <a:outerShdw sx="100000" sy="100000" kx="0" ky="0" algn="b" rotWithShape="0" blurRad="12573" dist="25146" dir="2700000">
                    <a:srgbClr val="000000"/>
                  </a:outerShdw>
                </a:effectLst>
                <a:latin typeface="Arial"/>
                <a:ea typeface="Arial"/>
                <a:cs typeface="Arial"/>
                <a:sym typeface="Arial"/>
              </a:rPr>
              <a:t>Gestire un paziente con comportamento violento (diverso dal cosiddetto “paziente difficile”) richiede formazione adeguata, conoscenza approfondita delle modalità di interazione, dei rischi e di come fare a neutralizzarli, competenze di cui, ad oggi, solo il personale che ha lavorato negli OPG sembra disporre.</a:t>
            </a:r>
            <a:endParaRPr sz="2574">
              <a:solidFill>
                <a:srgbClr val="FFFFFF"/>
              </a:solidFill>
              <a:effectLst>
                <a:outerShdw sx="100000" sy="100000" kx="0" ky="0" algn="b" rotWithShape="0" blurRad="12573" dist="25146" dir="2700000">
                  <a:srgbClr val="000000"/>
                </a:outerShdw>
              </a:effectLst>
              <a:latin typeface="Arial"/>
              <a:ea typeface="Arial"/>
              <a:cs typeface="Arial"/>
              <a:sym typeface="Arial"/>
            </a:endParaRPr>
          </a:p>
          <a:p>
            <a:pPr lvl="0" marL="339470" indent="-339470" defTabSz="905255">
              <a:buClr>
                <a:srgbClr val="FF6600"/>
              </a:buClr>
              <a:defRPr sz="1800">
                <a:solidFill>
                  <a:srgbClr val="000000"/>
                </a:solidFill>
              </a:defRPr>
            </a:pPr>
            <a:endParaRPr sz="2574">
              <a:solidFill>
                <a:srgbClr val="FFFFFF"/>
              </a:solidFill>
              <a:effectLst>
                <a:outerShdw sx="100000" sy="100000" kx="0" ky="0" algn="b" rotWithShape="0" blurRad="12573" dist="25146" dir="2700000">
                  <a:srgbClr val="000000"/>
                </a:outerShdw>
              </a:effectLst>
              <a:latin typeface="Arial"/>
              <a:ea typeface="Arial"/>
              <a:cs typeface="Arial"/>
              <a:sym typeface="Arial"/>
            </a:endParaRPr>
          </a:p>
          <a:p>
            <a:pPr lvl="0" marL="245173" indent="-245173" defTabSz="905255">
              <a:spcBef>
                <a:spcPts val="600"/>
              </a:spcBef>
              <a:buClr>
                <a:srgbClr val="FF6600"/>
              </a:buClr>
              <a:defRPr sz="1800">
                <a:solidFill>
                  <a:srgbClr val="000000"/>
                </a:solidFill>
              </a:defRPr>
            </a:pPr>
            <a:r>
              <a:rPr sz="2574">
                <a:solidFill>
                  <a:srgbClr val="FFFFFF"/>
                </a:solidFill>
                <a:effectLst>
                  <a:outerShdw sx="100000" sy="100000" kx="0" ky="0" algn="b" rotWithShape="0" blurRad="12573" dist="25146" dir="2700000">
                    <a:srgbClr val="000000"/>
                  </a:outerShdw>
                </a:effectLst>
                <a:latin typeface="Arial"/>
                <a:ea typeface="Arial"/>
                <a:cs typeface="Arial"/>
                <a:sym typeface="Arial"/>
              </a:rPr>
              <a:t>Gli stessi psichiatri ed operatori della salute mentale d’altra parte, sentono che il tema della preparazione scientifica nella gestione della violenza dei pazienti, sia questione rispetto alla quale non sempre si è sufficientemente preparati.</a:t>
            </a:r>
            <a:endParaRPr sz="2574">
              <a:solidFill>
                <a:srgbClr val="FFFFFF"/>
              </a:solidFill>
              <a:effectLst>
                <a:outerShdw sx="100000" sy="100000" kx="0" ky="0" algn="b" rotWithShape="0" blurRad="12573" dist="25146" dir="2700000">
                  <a:srgbClr val="000000"/>
                </a:outerShdw>
              </a:effectLst>
              <a:latin typeface="Arial"/>
              <a:ea typeface="Arial"/>
              <a:cs typeface="Arial"/>
              <a:sym typeface="Arial"/>
            </a:endParaRPr>
          </a:p>
          <a:p>
            <a:pPr lvl="0" marL="339470" indent="-339470" defTabSz="905255">
              <a:spcBef>
                <a:spcPts val="200"/>
              </a:spcBef>
              <a:buSzTx/>
              <a:buNone/>
              <a:defRPr sz="1800">
                <a:solidFill>
                  <a:srgbClr val="000000"/>
                </a:solidFill>
              </a:defRPr>
            </a:pPr>
            <a:r>
              <a:rPr sz="989">
                <a:solidFill>
                  <a:srgbClr val="FFFFFF"/>
                </a:solidFill>
                <a:effectLst>
                  <a:outerShdw sx="100000" sy="100000" kx="0" ky="0" algn="b" rotWithShape="0" blurRad="12573" dist="25146" dir="2700000">
                    <a:srgbClr val="000000"/>
                  </a:outerShdw>
                </a:effectLst>
                <a:latin typeface="Arial"/>
                <a:ea typeface="Arial"/>
                <a:cs typeface="Arial"/>
                <a:sym typeface="Arial"/>
              </a:rPr>
              <a:t>                                                     ( Malattia mentale e comportamento violento: la percezione degli psichiatri italiani, Quaderni italiani di psichiatria,2004)</a:t>
            </a:r>
          </a:p>
        </p:txBody>
      </p:sp>
    </p:spTree>
  </p:cSld>
  <p:clrMapOvr>
    <a:masterClrMapping/>
  </p:clrMapOvr>
  <p:transitio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8" name="Shape 108"/>
          <p:cNvSpPr/>
          <p:nvPr>
            <p:ph type="body" idx="1"/>
          </p:nvPr>
        </p:nvSpPr>
        <p:spPr>
          <a:xfrm>
            <a:off x="508000" y="1778000"/>
            <a:ext cx="9142413" cy="5035550"/>
          </a:xfrm>
          <a:prstGeom prst="rect">
            <a:avLst/>
          </a:prstGeom>
        </p:spPr>
        <p:txBody>
          <a:bodyPr lIns="0" tIns="0" rIns="0" bIns="0">
            <a:normAutofit fontScale="100000" lnSpcReduction="0"/>
          </a:bodyPr>
          <a:lstStyle/>
          <a:p>
            <a:pPr lvl="0">
              <a:defRPr sz="1800">
                <a:solidFill>
                  <a:srgbClr val="000000"/>
                </a:solidFill>
              </a:defRPr>
            </a:pPr>
            <a:r>
              <a:rPr sz="3600">
                <a:solidFill>
                  <a:srgbClr val="FFFFFF"/>
                </a:solidFill>
              </a:rPr>
              <a:t>Che quello della psichiatria forense debba essere considerato un sistema specifico, con modalità di intervento ed organizzative proprie, lo dimostrano i sistemi psichiatrico-forensi più avanzati</a:t>
            </a:r>
          </a:p>
        </p:txBody>
      </p:sp>
      <p:sp>
        <p:nvSpPr>
          <p:cNvPr id="109" name="Shape 109"/>
          <p:cNvSpPr/>
          <p:nvPr>
            <p:ph type="title"/>
          </p:nvPr>
        </p:nvSpPr>
        <p:spPr>
          <a:xfrm>
            <a:off x="508000" y="307975"/>
            <a:ext cx="9142413" cy="1271588"/>
          </a:xfrm>
          <a:prstGeom prst="rect">
            <a:avLst/>
          </a:prstGeom>
        </p:spPr>
        <p:txBody>
          <a:bodyPr lIns="0" tIns="0" rIns="0" bIns="0">
            <a:normAutofit fontScale="100000" lnSpcReduction="0"/>
          </a:bodyPr>
          <a:lstStyle>
            <a:lvl1pPr>
              <a:defRPr>
                <a:solidFill>
                  <a:srgbClr val="FF9900"/>
                </a:solidFill>
              </a:defRPr>
            </a:lvl1pPr>
          </a:lstStyle>
          <a:p>
            <a:pPr lvl="0">
              <a:defRPr sz="1800">
                <a:solidFill>
                  <a:srgbClr val="000000"/>
                </a:solidFill>
              </a:defRPr>
            </a:pPr>
            <a:r>
              <a:rPr sz="4900">
                <a:solidFill>
                  <a:srgbClr val="FF9900"/>
                </a:solidFill>
              </a:rPr>
              <a:t>Nucleo di psichiatria Forense</a:t>
            </a:r>
          </a:p>
        </p:txBody>
      </p:sp>
    </p:spTree>
  </p:cSld>
  <p:clrMapOvr>
    <a:masterClrMapping/>
  </p:clrMapOvr>
  <p:transitio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1" name="Shape 111"/>
          <p:cNvSpPr/>
          <p:nvPr>
            <p:ph type="title" idx="4294967295"/>
          </p:nvPr>
        </p:nvSpPr>
        <p:spPr>
          <a:xfrm>
            <a:off x="508000" y="307975"/>
            <a:ext cx="9142413" cy="1271588"/>
          </a:xfrm>
          <a:prstGeom prst="rect">
            <a:avLst/>
          </a:prstGeom>
        </p:spPr>
        <p:txBody>
          <a:bodyPr lIns="0" tIns="0" rIns="0" bIns="0">
            <a:normAutofit fontScale="100000" lnSpcReduction="0"/>
          </a:bodyPr>
          <a:lstStyle/>
          <a:p>
            <a:pPr lvl="0">
              <a:defRPr sz="1800">
                <a:solidFill>
                  <a:srgbClr val="000000"/>
                </a:solidFill>
              </a:defRPr>
            </a:pPr>
            <a:r>
              <a:rPr sz="4900">
                <a:solidFill>
                  <a:srgbClr val="FF9900"/>
                </a:solidFill>
                <a:effectLst>
                  <a:outerShdw sx="100000" sy="100000" kx="0" ky="0" algn="b" rotWithShape="0" blurRad="12700" dist="25400" dir="2700000">
                    <a:srgbClr val="000000"/>
                  </a:outerShdw>
                </a:effectLst>
              </a:rPr>
              <a:t>Gran Bretagna</a:t>
            </a:r>
            <a:r>
              <a:rPr sz="4900">
                <a:solidFill>
                  <a:srgbClr val="656151"/>
                </a:solidFill>
                <a:effectLst>
                  <a:outerShdw sx="100000" sy="100000" kx="0" ky="0" algn="b" rotWithShape="0" blurRad="12700" dist="25400" dir="2700000">
                    <a:srgbClr val="000000"/>
                  </a:outerShdw>
                </a:effectLst>
              </a:rPr>
              <a:t> </a:t>
            </a:r>
          </a:p>
        </p:txBody>
      </p:sp>
      <p:sp>
        <p:nvSpPr>
          <p:cNvPr id="112" name="Shape 112"/>
          <p:cNvSpPr/>
          <p:nvPr>
            <p:ph type="body" idx="4294967295"/>
          </p:nvPr>
        </p:nvSpPr>
        <p:spPr>
          <a:xfrm>
            <a:off x="457200" y="1295400"/>
            <a:ext cx="9142413" cy="5035550"/>
          </a:xfrm>
          <a:prstGeom prst="rect">
            <a:avLst/>
          </a:prstGeom>
        </p:spPr>
        <p:txBody>
          <a:bodyPr lIns="0" tIns="0" rIns="0" bIns="0">
            <a:normAutofit fontScale="100000" lnSpcReduction="0"/>
          </a:bodyPr>
          <a:lstStyle/>
          <a:p>
            <a:pPr lvl="0" marL="341312" indent="-341312" defTabSz="914400">
              <a:buClr>
                <a:srgbClr val="FF6600"/>
              </a:buClr>
              <a:defRPr sz="1800">
                <a:solidFill>
                  <a:srgbClr val="000000"/>
                </a:solidFill>
              </a:defRPr>
            </a:pPr>
            <a:endParaRPr sz="2000">
              <a:solidFill>
                <a:srgbClr val="FFFFFF"/>
              </a:solidFill>
              <a:effectLst>
                <a:outerShdw sx="100000" sy="100000" kx="0" ky="0" algn="b" rotWithShape="0" blurRad="12700" dist="25400" dir="2700000">
                  <a:srgbClr val="000000"/>
                </a:outerShdw>
              </a:effectLst>
            </a:endParaRPr>
          </a:p>
          <a:p>
            <a:pPr lvl="0" marL="189618" indent="-189618" defTabSz="914400">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rPr>
              <a:t>Il sistema psichiatrico-forense britannico è il più studiato e articolato del mondo. Due documenti ufficiali (Home Office and Department of Health 1975 e 1992), ne hanno sancito le linee fondamentali:</a:t>
            </a:r>
            <a:endParaRPr sz="2000">
              <a:solidFill>
                <a:srgbClr val="FFFFFF"/>
              </a:solidFill>
              <a:effectLst>
                <a:outerShdw sx="100000" sy="100000" kx="0" ky="0" algn="b" rotWithShape="0" blurRad="12700" dist="25400" dir="2700000">
                  <a:srgbClr val="000000"/>
                </a:outerShdw>
              </a:effectLst>
            </a:endParaRPr>
          </a:p>
          <a:p>
            <a:pPr lvl="0" marL="341312" indent="-341312" defTabSz="914400">
              <a:buClr>
                <a:srgbClr val="FF6600"/>
              </a:buClr>
              <a:defRPr sz="1800">
                <a:solidFill>
                  <a:srgbClr val="000000"/>
                </a:solidFill>
              </a:defRPr>
            </a:pPr>
            <a:endParaRPr sz="2000">
              <a:solidFill>
                <a:srgbClr val="FFFFFF"/>
              </a:solidFill>
              <a:effectLst>
                <a:outerShdw sx="100000" sy="100000" kx="0" ky="0" algn="b" rotWithShape="0" blurRad="12700" dist="25400" dir="2700000">
                  <a:srgbClr val="000000"/>
                </a:outerShdw>
              </a:effectLst>
            </a:endParaRPr>
          </a:p>
          <a:p>
            <a:pPr lvl="1" marL="640530" indent="-183330" defTabSz="914400">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rPr>
              <a:t>Investimento di grandi risorse nell’area della psichiatria forense, con finalità preventive, curative e di tutela sociale.</a:t>
            </a:r>
            <a:endParaRPr sz="2000">
              <a:solidFill>
                <a:srgbClr val="FFFFFF"/>
              </a:solidFill>
              <a:effectLst>
                <a:outerShdw sx="100000" sy="100000" kx="0" ky="0" algn="b" rotWithShape="0" blurRad="12700" dist="25400" dir="2700000">
                  <a:srgbClr val="000000"/>
                </a:outerShdw>
              </a:effectLst>
            </a:endParaRPr>
          </a:p>
          <a:p>
            <a:pPr lvl="1" marL="640530" indent="-183330" defTabSz="914400">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rPr>
              <a:t>Progressiva integrazione delle strutture forensi nel SSN.</a:t>
            </a:r>
            <a:endParaRPr sz="2000">
              <a:solidFill>
                <a:srgbClr val="FFFFFF"/>
              </a:solidFill>
              <a:effectLst>
                <a:outerShdw sx="100000" sy="100000" kx="0" ky="0" algn="b" rotWithShape="0" blurRad="12700" dist="25400" dir="2700000">
                  <a:srgbClr val="000000"/>
                </a:outerShdw>
              </a:effectLst>
            </a:endParaRPr>
          </a:p>
          <a:p>
            <a:pPr lvl="1" marL="640530" indent="-183330" defTabSz="914400">
              <a:spcBef>
                <a:spcPts val="400"/>
              </a:spcBef>
              <a:buClr>
                <a:srgbClr val="FF6600"/>
              </a:buClr>
              <a:defRPr sz="1800">
                <a:solidFill>
                  <a:srgbClr val="000000"/>
                </a:solidFill>
              </a:defRPr>
            </a:pPr>
            <a:r>
              <a:rPr sz="2000">
                <a:solidFill>
                  <a:srgbClr val="FFFFFF"/>
                </a:solidFill>
                <a:effectLst>
                  <a:outerShdw sx="100000" sy="100000" kx="0" ky="0" algn="b" rotWithShape="0" blurRad="12700" dist="25400" dir="2700000">
                    <a:srgbClr val="000000"/>
                  </a:outerShdw>
                </a:effectLst>
              </a:rPr>
              <a:t>Progressiva articolazione dei presidi sanitari forensi in strutture ad alta sicurezza ( 3 Maximum Secure Units, con 1600 posti di capienza complessiva), a media sicurezza ( 24 Regional Medium Secure Units- RSU, con una capienza di 600 posti) e a bassa sicurezza ( reparti ordinari,comunità, gruppi appartamento, servizi semiresidenziali).</a:t>
            </a:r>
          </a:p>
        </p:txBody>
      </p:sp>
    </p:spTree>
  </p:cSld>
  <p:clrMapOvr>
    <a:masterClrMapping/>
  </p:clrMapOvr>
  <p:transitio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4" name="Shape 114"/>
          <p:cNvSpPr/>
          <p:nvPr>
            <p:ph type="body" idx="4294967295"/>
          </p:nvPr>
        </p:nvSpPr>
        <p:spPr>
          <a:xfrm>
            <a:off x="508000" y="1485900"/>
            <a:ext cx="9142413" cy="5881688"/>
          </a:xfrm>
          <a:prstGeom prst="rect">
            <a:avLst/>
          </a:prstGeom>
        </p:spPr>
        <p:txBody>
          <a:bodyPr lIns="0" tIns="0" rIns="0" bIns="0">
            <a:normAutofit fontScale="100000" lnSpcReduction="0"/>
          </a:bodyPr>
          <a:lstStyle/>
          <a:p>
            <a:pPr lvl="0" marL="341312" indent="-341312" defTabSz="914400">
              <a:spcBef>
                <a:spcPts val="500"/>
              </a:spcBef>
              <a:buSzTx/>
              <a:buNone/>
              <a:defRPr sz="1800">
                <a:solidFill>
                  <a:srgbClr val="000000"/>
                </a:solidFill>
              </a:defRPr>
            </a:pPr>
            <a:r>
              <a:rPr sz="2400">
                <a:solidFill>
                  <a:srgbClr val="FFFFFF"/>
                </a:solidFill>
                <a:effectLst>
                  <a:outerShdw sx="100000" sy="100000" kx="0" ky="0" algn="b" rotWithShape="0" blurRad="12700" dist="25400" dir="2700000">
                    <a:srgbClr val="000000"/>
                  </a:outerShdw>
                </a:effectLst>
              </a:rPr>
              <a:t>Anche restringendo il conto alle sole strutture ad alta e media protezione, la disponibilità di letti (1/16000 abitanti) è di gran lunga maggiore rispetto all’Italia, e gli standard di risorse, personale e formalizzazione dei processi di cura sono molto alti.</a:t>
            </a:r>
            <a:endParaRPr sz="2400">
              <a:solidFill>
                <a:srgbClr val="FFFFFF"/>
              </a:solidFill>
              <a:effectLst>
                <a:outerShdw sx="100000" sy="100000" kx="0" ky="0" algn="b" rotWithShape="0" blurRad="12700" dist="25400" dir="2700000">
                  <a:srgbClr val="000000"/>
                </a:outerShdw>
              </a:effectLst>
            </a:endParaRPr>
          </a:p>
          <a:p>
            <a:pPr lvl="0" marL="341312" indent="-341312" defTabSz="914400">
              <a:buClr>
                <a:srgbClr val="FF6600"/>
              </a:buClr>
              <a:defRPr sz="1800">
                <a:solidFill>
                  <a:srgbClr val="000000"/>
                </a:solidFill>
              </a:defRPr>
            </a:pPr>
            <a:endParaRPr sz="2400">
              <a:solidFill>
                <a:srgbClr val="FFFFFF"/>
              </a:solidFill>
              <a:effectLst>
                <a:outerShdw sx="100000" sy="100000" kx="0" ky="0" algn="b" rotWithShape="0" blurRad="12700" dist="25400" dir="2700000">
                  <a:srgbClr val="000000"/>
                </a:outerShdw>
              </a:effectLst>
            </a:endParaRPr>
          </a:p>
          <a:p>
            <a:pPr lvl="0" marL="341312" indent="-341312" defTabSz="914400">
              <a:spcBef>
                <a:spcPts val="500"/>
              </a:spcBef>
              <a:buSzTx/>
              <a:buNone/>
              <a:defRPr sz="1800">
                <a:solidFill>
                  <a:srgbClr val="000000"/>
                </a:solidFill>
              </a:defRPr>
            </a:pPr>
            <a:r>
              <a:rPr sz="2400">
                <a:solidFill>
                  <a:srgbClr val="FFFFFF"/>
                </a:solidFill>
                <a:effectLst>
                  <a:outerShdw sx="100000" sy="100000" kx="0" ky="0" algn="b" rotWithShape="0" blurRad="12700" dist="25400" dir="2700000">
                    <a:srgbClr val="000000"/>
                  </a:outerShdw>
                </a:effectLst>
              </a:rPr>
              <a:t>Le RSU funzionano prevalentemente come passaggio dall’OPG, o dal carcere, al territorio; essendo difatti capillarmente diffuse, facilitano i contatti con i servizi psichiatrici locali che seguiranno i pazienti alla dimissione, permettendo l’esecuzione di permessi e l’avvio di trattamenti ambulatoriali controllati.</a:t>
            </a:r>
          </a:p>
        </p:txBody>
      </p:sp>
      <p:sp>
        <p:nvSpPr>
          <p:cNvPr id="115" name="Shape 115"/>
          <p:cNvSpPr/>
          <p:nvPr/>
        </p:nvSpPr>
        <p:spPr>
          <a:xfrm>
            <a:off x="533400" y="480106"/>
            <a:ext cx="9142413" cy="792388"/>
          </a:xfrm>
          <a:prstGeom prst="rect">
            <a:avLst/>
          </a:prstGeom>
          <a:ln w="12700">
            <a:miter lim="400000"/>
          </a:ln>
          <a:extLst>
            <a:ext uri="{C572A759-6A51-4108-AA02-DFA0A04FC94B}">
              <ma14:wrappingTextBoxFlag xmlns:ma14="http://schemas.microsoft.com/office/mac/drawingml/2011/main" val="1"/>
            </a:ext>
          </a:extLst>
        </p:spPr>
        <p:txBody>
          <a:bodyPr lIns="50773" tIns="50773" rIns="50773" bIns="50773" anchor="ctr">
            <a:spAutoFit/>
          </a:bodyPr>
          <a:lstStyle/>
          <a:p>
            <a:pPr lvl="0" algn="ctr" defTabSz="1016000">
              <a:defRPr sz="1800">
                <a:solidFill>
                  <a:srgbClr val="000000"/>
                </a:solidFill>
              </a:defRPr>
            </a:pPr>
            <a:r>
              <a:rPr sz="4900">
                <a:solidFill>
                  <a:srgbClr val="FF9900"/>
                </a:solidFill>
                <a:effectLst>
                  <a:outerShdw sx="100000" sy="100000" kx="0" ky="0" algn="b" rotWithShape="0" blurRad="12700" dist="25400" dir="2700000">
                    <a:srgbClr val="000000"/>
                  </a:outerShdw>
                </a:effectLst>
                <a:latin typeface="Arial"/>
                <a:ea typeface="Arial"/>
                <a:cs typeface="Arial"/>
                <a:sym typeface="Arial"/>
              </a:rPr>
              <a:t>Gran Bretagna</a:t>
            </a:r>
            <a:r>
              <a:rPr sz="4900">
                <a:solidFill>
                  <a:srgbClr val="656151"/>
                </a:solidFill>
                <a:effectLst>
                  <a:outerShdw sx="100000" sy="100000" kx="0" ky="0" algn="b" rotWithShape="0" blurRad="12700" dist="25400" dir="2700000">
                    <a:srgbClr val="000000"/>
                  </a:outerShdw>
                </a:effectLst>
                <a:latin typeface="Arial"/>
                <a:ea typeface="Arial"/>
                <a:cs typeface="Arial"/>
                <a:sym typeface="Arial"/>
              </a:rPr>
              <a:t>- </a:t>
            </a:r>
            <a:r>
              <a:rPr sz="4900">
                <a:solidFill>
                  <a:srgbClr val="F6BB2B"/>
                </a:solidFill>
                <a:effectLst>
                  <a:outerShdw sx="100000" sy="100000" kx="0" ky="0" algn="b" rotWithShape="0" blurRad="12700" dist="25400" dir="2700000">
                    <a:srgbClr val="000000"/>
                  </a:outerShdw>
                </a:effectLst>
                <a:latin typeface="Arial"/>
                <a:ea typeface="Arial"/>
                <a:cs typeface="Arial"/>
                <a:sym typeface="Arial"/>
              </a:rPr>
              <a:t>LE RSU</a:t>
            </a:r>
          </a:p>
        </p:txBody>
      </p:sp>
    </p:spTree>
  </p:cSld>
  <p:clrMapOvr>
    <a:masterClrMapping/>
  </p:clrMapOvr>
  <p:transitio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7" name="Shape 117"/>
          <p:cNvSpPr/>
          <p:nvPr>
            <p:ph type="title" idx="4294967295"/>
          </p:nvPr>
        </p:nvSpPr>
        <p:spPr>
          <a:xfrm>
            <a:off x="508000" y="307975"/>
            <a:ext cx="9142413" cy="1271588"/>
          </a:xfrm>
          <a:prstGeom prst="rect">
            <a:avLst/>
          </a:prstGeom>
        </p:spPr>
        <p:txBody>
          <a:bodyPr lIns="0" tIns="0" rIns="0" bIns="0">
            <a:normAutofit fontScale="100000" lnSpcReduction="0"/>
          </a:bodyPr>
          <a:lstStyle>
            <a:lvl1pPr>
              <a:defRPr sz="4500">
                <a:solidFill>
                  <a:srgbClr val="FF9900"/>
                </a:solidFill>
                <a:effectLst>
                  <a:outerShdw sx="100000" sy="100000" kx="0" ky="0" algn="b" rotWithShape="0" blurRad="12700" dist="25400" dir="2700000">
                    <a:srgbClr val="000000"/>
                  </a:outerShdw>
                </a:effectLst>
              </a:defRPr>
            </a:lvl1pPr>
          </a:lstStyle>
          <a:p>
            <a:pPr lvl="0">
              <a:defRPr sz="1800">
                <a:solidFill>
                  <a:srgbClr val="000000"/>
                </a:solidFill>
                <a:effectLst/>
              </a:defRPr>
            </a:pPr>
            <a:r>
              <a:rPr sz="4500">
                <a:solidFill>
                  <a:srgbClr val="FF9900"/>
                </a:solidFill>
                <a:effectLst>
                  <a:outerShdw sx="100000" sy="100000" kx="0" ky="0" algn="b" rotWithShape="0" blurRad="12700" dist="25400" dir="2700000">
                    <a:srgbClr val="000000"/>
                  </a:outerShdw>
                </a:effectLst>
              </a:rPr>
              <a:t>Olanda</a:t>
            </a:r>
          </a:p>
        </p:txBody>
      </p:sp>
      <p:sp>
        <p:nvSpPr>
          <p:cNvPr id="118" name="Shape 118"/>
          <p:cNvSpPr/>
          <p:nvPr>
            <p:ph type="body" idx="4294967295"/>
          </p:nvPr>
        </p:nvSpPr>
        <p:spPr>
          <a:xfrm>
            <a:off x="423862" y="1185862"/>
            <a:ext cx="9142413" cy="5029201"/>
          </a:xfrm>
          <a:prstGeom prst="rect">
            <a:avLst/>
          </a:prstGeom>
        </p:spPr>
        <p:txBody>
          <a:bodyPr lIns="0" tIns="0" rIns="0" bIns="0">
            <a:normAutofit fontScale="100000" lnSpcReduction="0"/>
          </a:bodyPr>
          <a:lstStyle/>
          <a:p>
            <a:pPr lvl="0" marL="0" indent="0" defTabSz="896111">
              <a:buSzTx/>
              <a:buNone/>
              <a:defRPr sz="1800">
                <a:solidFill>
                  <a:srgbClr val="000000"/>
                </a:solidFill>
              </a:defRPr>
            </a:pPr>
            <a:endParaRPr sz="2352">
              <a:solidFill>
                <a:srgbClr val="FFFFFF"/>
              </a:solidFill>
              <a:latin typeface="Arial"/>
              <a:ea typeface="Arial"/>
              <a:cs typeface="Arial"/>
              <a:sym typeface="Arial"/>
            </a:endParaRPr>
          </a:p>
          <a:p>
            <a:pPr lvl="0" marL="0" indent="0" defTabSz="896111">
              <a:spcBef>
                <a:spcPts val="500"/>
              </a:spcBef>
              <a:buSzTx/>
              <a:buNone/>
              <a:defRPr sz="1800">
                <a:solidFill>
                  <a:srgbClr val="000000"/>
                </a:solidFill>
              </a:defRPr>
            </a:pPr>
            <a:r>
              <a:rPr sz="2352">
                <a:solidFill>
                  <a:srgbClr val="FFFFFF"/>
                </a:solidFill>
                <a:effectLst>
                  <a:outerShdw sx="100000" sy="100000" kx="0" ky="0" algn="b" rotWithShape="0" blurRad="12446" dist="24892" dir="2700000">
                    <a:srgbClr val="000000"/>
                  </a:outerShdw>
                </a:effectLst>
                <a:latin typeface="Arial"/>
                <a:ea typeface="Arial"/>
                <a:cs typeface="Arial"/>
                <a:sym typeface="Arial"/>
              </a:rPr>
              <a:t>In Olanda le Istituzioni psichiatrico-forensi hanno una lunga tradizione di qualità ed altissime dotazioni di strutture e personale. Gli istituti autorizzati ad ospitare pazienti sotto ordine giudiziario sono sei per un totale di circa 600 posti (1/23.000 abitanti). Gli standard qualitativi relativi a personale e strutture sono molto alti. Un posto letto nelle strutture forensi costa in media circa 450 euro al giorno. Ogni ospedale è dotato di reparti per il trattamento di popolazioni specifiche: gravi disturbi di personalità, reati sessuali, minorenni, psicotici acuti, psicotici cronici. La degenza media è intorno ai sei anni. Tutti gli Istituti eseguono trattamenti ultraspecializzati ad impronta cognitivo-comportamentale, inoltre viene svolta un’intensa attività di ricerca in collegamento con le Università nazionali.</a:t>
            </a:r>
          </a:p>
        </p:txBody>
      </p:sp>
    </p:spTree>
  </p:cSld>
  <p:clrMapOvr>
    <a:masterClrMapping/>
  </p:clrMapOvr>
  <p:transitio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0" name="Shape 120"/>
          <p:cNvSpPr/>
          <p:nvPr>
            <p:ph type="title" idx="4294967295"/>
          </p:nvPr>
        </p:nvSpPr>
        <p:spPr>
          <a:xfrm>
            <a:off x="-990600" y="304800"/>
            <a:ext cx="10668000" cy="1270000"/>
          </a:xfrm>
          <a:prstGeom prst="rect">
            <a:avLst/>
          </a:prstGeom>
        </p:spPr>
        <p:txBody>
          <a:bodyPr lIns="0" tIns="0" rIns="0" bIns="0">
            <a:normAutofit fontScale="100000" lnSpcReduction="0"/>
          </a:bodyPr>
          <a:lstStyle/>
          <a:p>
            <a:pPr lvl="0">
              <a:defRPr sz="1800">
                <a:solidFill>
                  <a:srgbClr val="000000"/>
                </a:solidFill>
              </a:defRPr>
            </a:pPr>
            <a:r>
              <a:rPr sz="4100">
                <a:solidFill>
                  <a:srgbClr val="656151"/>
                </a:solidFill>
              </a:rPr>
              <a:t> </a:t>
            </a:r>
            <a:r>
              <a:rPr sz="4500">
                <a:solidFill>
                  <a:srgbClr val="FF9900"/>
                </a:solidFill>
                <a:effectLst>
                  <a:outerShdw sx="100000" sy="100000" kx="0" ky="0" algn="b" rotWithShape="0" blurRad="12700" dist="25400" dir="2700000">
                    <a:srgbClr val="000000"/>
                  </a:outerShdw>
                </a:effectLst>
              </a:rPr>
              <a:t>Scandinavia</a:t>
            </a:r>
          </a:p>
        </p:txBody>
      </p:sp>
      <p:sp>
        <p:nvSpPr>
          <p:cNvPr id="121" name="Shape 121"/>
          <p:cNvSpPr/>
          <p:nvPr>
            <p:ph type="body" idx="4294967295"/>
          </p:nvPr>
        </p:nvSpPr>
        <p:spPr>
          <a:xfrm>
            <a:off x="508000" y="1609725"/>
            <a:ext cx="9142413" cy="5029200"/>
          </a:xfrm>
          <a:prstGeom prst="rect">
            <a:avLst/>
          </a:prstGeom>
        </p:spPr>
        <p:txBody>
          <a:bodyPr lIns="0" tIns="0" rIns="0" bIns="0">
            <a:normAutofit fontScale="100000" lnSpcReduction="0"/>
          </a:bodyPr>
          <a:lstStyle/>
          <a:p>
            <a:pPr lvl="0" marL="0" indent="0" defTabSz="822959">
              <a:spcBef>
                <a:spcPts val="700"/>
              </a:spcBef>
              <a:buSzTx/>
              <a:buNone/>
              <a:defRPr sz="1800">
                <a:solidFill>
                  <a:srgbClr val="000000"/>
                </a:solidFill>
              </a:defRPr>
            </a:pPr>
            <a:endParaRPr sz="2159">
              <a:solidFill>
                <a:srgbClr val="FFFFFF"/>
              </a:solidFill>
            </a:endParaRPr>
          </a:p>
          <a:p>
            <a:pPr lvl="0" marL="0" indent="0" defTabSz="822959">
              <a:spcBef>
                <a:spcPts val="500"/>
              </a:spcBef>
              <a:buSzTx/>
              <a:buNone/>
              <a:defRPr sz="1800">
                <a:solidFill>
                  <a:srgbClr val="000000"/>
                </a:solidFill>
              </a:defRPr>
            </a:pPr>
            <a:r>
              <a:rPr sz="2159">
                <a:solidFill>
                  <a:srgbClr val="FFFFFF"/>
                </a:solidFill>
                <a:effectLst>
                  <a:outerShdw sx="100000" sy="100000" kx="0" ky="0" algn="b" rotWithShape="0" blurRad="11430" dist="22860" dir="2700000">
                    <a:srgbClr val="000000"/>
                  </a:outerShdw>
                </a:effectLst>
              </a:rPr>
              <a:t>Nelle nazioni scandinave il settore psichiatrico-forense gode di forte prestigio, vaste risorse e notevole integrazione con quello clinico ordinario.</a:t>
            </a:r>
            <a:endParaRPr sz="2159">
              <a:solidFill>
                <a:srgbClr val="FFFFFF"/>
              </a:solidFill>
              <a:effectLst>
                <a:outerShdw sx="100000" sy="100000" kx="0" ky="0" algn="b" rotWithShape="0" blurRad="11430" dist="22860" dir="2700000">
                  <a:srgbClr val="000000"/>
                </a:outerShdw>
              </a:effectLst>
            </a:endParaRPr>
          </a:p>
          <a:p>
            <a:pPr lvl="0" marL="0" indent="0" defTabSz="822959">
              <a:spcBef>
                <a:spcPts val="500"/>
              </a:spcBef>
              <a:buSzTx/>
              <a:buNone/>
              <a:defRPr sz="1800">
                <a:solidFill>
                  <a:srgbClr val="000000"/>
                </a:solidFill>
              </a:defRPr>
            </a:pPr>
            <a:r>
              <a:rPr sz="2159">
                <a:solidFill>
                  <a:srgbClr val="FFFFFF"/>
                </a:solidFill>
                <a:effectLst>
                  <a:outerShdw sx="100000" sy="100000" kx="0" ky="0" algn="b" rotWithShape="0" blurRad="11430" dist="22860" dir="2700000">
                    <a:srgbClr val="000000"/>
                  </a:outerShdw>
                </a:effectLst>
              </a:rPr>
              <a:t>In Danimarca esistono quattro divisioni forensi (201 posti letto) aggregate ad ospedali psichiatrici generali del Servizio Sanitario Nazionale, di cui una ad alta sicurezza per un tasso di un posto letto per 30.000 abitanti. Si tratta di reparti di 13-15 posti letto, metà dei quali aperti, con altissima dotazione di personale. La degenza media è di quattro anni circa. Il sistema tratta un case-mix di patologie in cui prevalgono psicosi ed abuso di sostanze. Esiste anche un reparto per gravi disturbi di personalità con 120 posti letto ed una clinica del Ministero di Giustiza che effettua solo perizie di alto livello clinico descrittivo.</a:t>
            </a:r>
          </a:p>
        </p:txBody>
      </p:sp>
    </p:spTree>
  </p:cSld>
  <p:clrMapOvr>
    <a:masterClrMapping/>
  </p:clrMapOvr>
  <p:transitio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3" name="Shape 123"/>
          <p:cNvSpPr/>
          <p:nvPr>
            <p:ph type="title"/>
          </p:nvPr>
        </p:nvSpPr>
        <p:spPr>
          <a:xfrm>
            <a:off x="508000" y="307975"/>
            <a:ext cx="9142413" cy="1271588"/>
          </a:xfrm>
          <a:prstGeom prst="rect">
            <a:avLst/>
          </a:prstGeom>
        </p:spPr>
        <p:txBody>
          <a:bodyPr lIns="0" tIns="0" rIns="0" bIns="0">
            <a:normAutofit fontScale="100000" lnSpcReduction="0"/>
          </a:bodyPr>
          <a:lstStyle>
            <a:lvl1pPr>
              <a:defRPr sz="3200">
                <a:solidFill>
                  <a:srgbClr val="FF9900"/>
                </a:solidFill>
              </a:defRPr>
            </a:lvl1pPr>
          </a:lstStyle>
          <a:p>
            <a:pPr lvl="0">
              <a:defRPr sz="1800">
                <a:solidFill>
                  <a:srgbClr val="000000"/>
                </a:solidFill>
              </a:defRPr>
            </a:pPr>
            <a:r>
              <a:rPr sz="3200">
                <a:solidFill>
                  <a:srgbClr val="FF9900"/>
                </a:solidFill>
              </a:rPr>
              <a:t>Quindi, nei sistemi più avanzati..</a:t>
            </a:r>
          </a:p>
        </p:txBody>
      </p:sp>
      <p:sp>
        <p:nvSpPr>
          <p:cNvPr id="124" name="Shape 124"/>
          <p:cNvSpPr/>
          <p:nvPr>
            <p:ph type="body" idx="1"/>
          </p:nvPr>
        </p:nvSpPr>
        <p:spPr>
          <a:xfrm>
            <a:off x="508000" y="1778000"/>
            <a:ext cx="9142413" cy="5035550"/>
          </a:xfrm>
          <a:prstGeom prst="rect">
            <a:avLst/>
          </a:prstGeom>
        </p:spPr>
        <p:txBody>
          <a:bodyPr lIns="0" tIns="0" rIns="0" bIns="0">
            <a:normAutofit fontScale="100000" lnSpcReduction="0"/>
          </a:bodyPr>
          <a:lstStyle/>
          <a:p>
            <a:pPr lvl="0" algn="just">
              <a:lnSpc>
                <a:spcPct val="90000"/>
              </a:lnSpc>
              <a:spcBef>
                <a:spcPts val="600"/>
              </a:spcBef>
              <a:buSzTx/>
              <a:buNone/>
              <a:defRPr sz="1800">
                <a:solidFill>
                  <a:srgbClr val="000000"/>
                </a:solidFill>
              </a:defRPr>
            </a:pPr>
            <a:r>
              <a:rPr sz="2800">
                <a:solidFill>
                  <a:srgbClr val="FFFFFF"/>
                </a:solidFill>
              </a:rPr>
              <a:t>Il concetto di pericolosità sociale è stato sostituito da quello di “rischio di recidiva” o “necessità di trattamento” (che non deriva primariamente dal tipo di reato)</a:t>
            </a:r>
            <a:endParaRPr sz="2800">
              <a:solidFill>
                <a:srgbClr val="FFFFFF"/>
              </a:solidFill>
            </a:endParaRPr>
          </a:p>
          <a:p>
            <a:pPr lvl="0" algn="just">
              <a:lnSpc>
                <a:spcPct val="90000"/>
              </a:lnSpc>
              <a:buSzTx/>
              <a:buNone/>
              <a:defRPr sz="1800">
                <a:solidFill>
                  <a:srgbClr val="000000"/>
                </a:solidFill>
              </a:defRPr>
            </a:pPr>
            <a:endParaRPr sz="2800">
              <a:solidFill>
                <a:srgbClr val="FFFFFF"/>
              </a:solidFill>
            </a:endParaRPr>
          </a:p>
          <a:p>
            <a:pPr lvl="0" algn="just">
              <a:lnSpc>
                <a:spcPct val="90000"/>
              </a:lnSpc>
              <a:spcBef>
                <a:spcPts val="600"/>
              </a:spcBef>
              <a:buSzTx/>
              <a:buNone/>
              <a:defRPr sz="1800">
                <a:solidFill>
                  <a:srgbClr val="000000"/>
                </a:solidFill>
              </a:defRPr>
            </a:pPr>
            <a:r>
              <a:rPr sz="2800">
                <a:solidFill>
                  <a:srgbClr val="FFFFFF"/>
                </a:solidFill>
              </a:rPr>
              <a:t>Il sistema psichiatrico-forense è estremamente articolato, differenziato e ancorato a necessità e risorse del territorio (Centri Salute Mentale ad indirizzo forense)</a:t>
            </a:r>
            <a:endParaRPr sz="2800">
              <a:solidFill>
                <a:srgbClr val="FFFFFF"/>
              </a:solidFill>
            </a:endParaRPr>
          </a:p>
          <a:p>
            <a:pPr lvl="0" algn="just">
              <a:lnSpc>
                <a:spcPct val="90000"/>
              </a:lnSpc>
              <a:buSzTx/>
              <a:buNone/>
              <a:defRPr sz="1800">
                <a:solidFill>
                  <a:srgbClr val="000000"/>
                </a:solidFill>
              </a:defRPr>
            </a:pPr>
            <a:endParaRPr sz="2800">
              <a:solidFill>
                <a:srgbClr val="FFFFFF"/>
              </a:solidFill>
            </a:endParaRPr>
          </a:p>
          <a:p>
            <a:pPr lvl="0" algn="just">
              <a:lnSpc>
                <a:spcPct val="90000"/>
              </a:lnSpc>
              <a:spcBef>
                <a:spcPts val="600"/>
              </a:spcBef>
              <a:buSzTx/>
              <a:buNone/>
              <a:defRPr sz="1800">
                <a:solidFill>
                  <a:srgbClr val="000000"/>
                </a:solidFill>
              </a:defRPr>
            </a:pPr>
            <a:r>
              <a:rPr sz="2800">
                <a:solidFill>
                  <a:srgbClr val="FFFFFF"/>
                </a:solidFill>
              </a:rPr>
              <a:t>La durata media di degenza nelle unità ad alta sicurezza varia dai 4 ai 6 anni con bassissimi tassi di recidiva</a:t>
            </a:r>
          </a:p>
        </p:txBody>
      </p:sp>
    </p:spTree>
  </p:cSld>
  <p:clrMapOvr>
    <a:masterClrMapping/>
  </p:clrMapOvr>
  <p:transitio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7" name="Shape 67"/>
          <p:cNvSpPr/>
          <p:nvPr/>
        </p:nvSpPr>
        <p:spPr>
          <a:xfrm>
            <a:off x="2222648" y="242658"/>
            <a:ext cx="7914393" cy="3749041"/>
          </a:xfrm>
          <a:prstGeom prst="rect">
            <a:avLst/>
          </a:prstGeom>
          <a:solidFill>
            <a:srgbClr val="C3E5A8"/>
          </a:solidFill>
          <a:ln w="12700">
            <a:miter lim="400000"/>
          </a:ln>
          <a:extLst>
            <a:ext uri="{C572A759-6A51-4108-AA02-DFA0A04FC94B}">
              <ma14:wrappingTextBoxFlag xmlns:ma14="http://schemas.microsoft.com/office/mac/drawingml/2011/main" val="1"/>
            </a:ext>
          </a:extLst>
        </p:spPr>
        <p:txBody>
          <a:bodyPr lIns="0" tIns="0" rIns="0" bIns="0">
            <a:spAutoFit/>
          </a:bodyPr>
          <a:lstStyle/>
          <a:p>
            <a:pPr lvl="0" algn="ctr" defTabSz="457200">
              <a:defRPr sz="1800">
                <a:solidFill>
                  <a:srgbClr val="000000"/>
                </a:solidFill>
              </a:defRPr>
            </a:pPr>
            <a:r>
              <a:rPr sz="4000">
                <a:solidFill>
                  <a:srgbClr val="4A2EE2"/>
                </a:solidFill>
                <a:effectLst>
                  <a:outerShdw sx="100000" sy="100000" kx="0" ky="0" algn="b" rotWithShape="0" blurRad="12700" dist="25400" dir="2700000">
                    <a:srgbClr val="000000"/>
                  </a:outerShdw>
                </a:effectLst>
              </a:rPr>
              <a:t>La chiusura OPG</a:t>
            </a:r>
            <a:endParaRPr sz="4000">
              <a:solidFill>
                <a:srgbClr val="4A2EE2"/>
              </a:solidFill>
              <a:effectLst>
                <a:outerShdw sx="100000" sy="100000" kx="0" ky="0" algn="b" rotWithShape="0" blurRad="12700" dist="25400" dir="2700000">
                  <a:srgbClr val="000000"/>
                </a:outerShdw>
              </a:effectLst>
            </a:endParaRPr>
          </a:p>
          <a:p>
            <a:pPr lvl="0" algn="ctr" defTabSz="457200">
              <a:defRPr sz="1800">
                <a:solidFill>
                  <a:srgbClr val="000000"/>
                </a:solidFill>
              </a:defRPr>
            </a:pPr>
            <a:r>
              <a:rPr sz="4000">
                <a:solidFill>
                  <a:srgbClr val="4A2EE2"/>
                </a:solidFill>
                <a:effectLst>
                  <a:outerShdw sx="100000" sy="100000" kx="0" ky="0" algn="b" rotWithShape="0" blurRad="12700" dist="25400" dir="2700000">
                    <a:srgbClr val="000000"/>
                  </a:outerShdw>
                </a:effectLst>
              </a:rPr>
              <a:t>Criticità e Riflessioni</a:t>
            </a:r>
            <a:endParaRPr sz="4000">
              <a:solidFill>
                <a:srgbClr val="4A2EE2"/>
              </a:solidFill>
              <a:effectLst>
                <a:outerShdw sx="100000" sy="100000" kx="0" ky="0" algn="b" rotWithShape="0" blurRad="12700" dist="25400" dir="2700000">
                  <a:srgbClr val="000000"/>
                </a:outerShdw>
              </a:effectLst>
            </a:endParaRPr>
          </a:p>
          <a:p>
            <a:pPr lvl="0" algn="ctr" defTabSz="457200">
              <a:defRPr sz="1800">
                <a:solidFill>
                  <a:srgbClr val="000000"/>
                </a:solidFill>
              </a:defRPr>
            </a:pPr>
            <a:r>
              <a:rPr sz="4000">
                <a:solidFill>
                  <a:srgbClr val="4A2EE2"/>
                </a:solidFill>
                <a:effectLst>
                  <a:outerShdw sx="100000" sy="100000" kx="0" ky="0" algn="b" rotWithShape="0" blurRad="12700" dist="25400" dir="2700000">
                    <a:srgbClr val="000000"/>
                  </a:outerShdw>
                </a:effectLst>
              </a:rPr>
              <a:t>Rapporto con i DSM</a:t>
            </a:r>
            <a:endParaRPr sz="4000">
              <a:solidFill>
                <a:srgbClr val="4A2EE2"/>
              </a:solidFill>
              <a:effectLst>
                <a:outerShdw sx="100000" sy="100000" kx="0" ky="0" algn="b" rotWithShape="0" blurRad="12700" dist="25400" dir="2700000">
                  <a:srgbClr val="000000"/>
                </a:outerShdw>
              </a:effectLst>
            </a:endParaRPr>
          </a:p>
          <a:p>
            <a:pPr lvl="0" algn="ctr" defTabSz="457200">
              <a:defRPr sz="1800">
                <a:solidFill>
                  <a:srgbClr val="000000"/>
                </a:solidFill>
              </a:defRPr>
            </a:pPr>
            <a:r>
              <a:rPr sz="4000">
                <a:solidFill>
                  <a:srgbClr val="578C2E"/>
                </a:solidFill>
                <a:effectLst>
                  <a:outerShdw sx="100000" sy="100000" kx="0" ky="0" algn="b" rotWithShape="0" blurRad="12700" dist="25400" dir="2700000">
                    <a:srgbClr val="000000"/>
                  </a:outerShdw>
                </a:effectLst>
              </a:rPr>
              <a:t>                </a:t>
            </a:r>
            <a:r>
              <a:rPr sz="3400">
                <a:solidFill>
                  <a:srgbClr val="578C2E"/>
                </a:solidFill>
                <a:effectLst>
                  <a:outerShdw sx="100000" sy="100000" kx="0" ky="0" algn="b" rotWithShape="0" blurRad="12700" dist="25400" dir="2700000">
                    <a:srgbClr val="000000"/>
                  </a:outerShdw>
                </a:effectLst>
              </a:rPr>
              <a:t>Seminario 15 aprile</a:t>
            </a:r>
            <a:endParaRPr sz="3400">
              <a:solidFill>
                <a:srgbClr val="578C2E"/>
              </a:solidFill>
              <a:effectLst>
                <a:outerShdw sx="100000" sy="100000" kx="0" ky="0" algn="b" rotWithShape="0" blurRad="12700" dist="25400" dir="2700000">
                  <a:srgbClr val="000000"/>
                </a:outerShdw>
              </a:effectLst>
            </a:endParaRPr>
          </a:p>
          <a:p>
            <a:pPr lvl="0" algn="ctr" defTabSz="457200">
              <a:defRPr sz="1800">
                <a:solidFill>
                  <a:srgbClr val="000000"/>
                </a:solidFill>
              </a:defRPr>
            </a:pPr>
            <a:r>
              <a:rPr sz="3400">
                <a:solidFill>
                  <a:srgbClr val="578C2E"/>
                </a:solidFill>
                <a:effectLst>
                  <a:outerShdw sx="100000" sy="100000" kx="0" ky="0" algn="b" rotWithShape="0" blurRad="12700" dist="25400" dir="2700000">
                    <a:srgbClr val="000000"/>
                  </a:outerShdw>
                </a:effectLst>
              </a:rPr>
              <a:t>                   Garbagnate </a:t>
            </a:r>
            <a:r>
              <a:rPr sz="3400">
                <a:solidFill>
                  <a:srgbClr val="578C2E"/>
                </a:solidFill>
                <a:hlinkClick r:id="rId2" invalidUrl="" action="" tgtFrame="" tooltip="" history="1" highlightClick="0" endSnd="0"/>
              </a:rPr>
              <a:t>M.se</a:t>
            </a:r>
            <a:br>
              <a:rPr sz="4000">
                <a:solidFill>
                  <a:srgbClr val="578C2E"/>
                </a:solidFill>
                <a:effectLst>
                  <a:outerShdw sx="100000" sy="100000" kx="0" ky="0" algn="b" rotWithShape="0" blurRad="12700" dist="25400" dir="2700000">
                    <a:srgbClr val="000000"/>
                  </a:outerShdw>
                </a:effectLst>
              </a:rPr>
            </a:br>
          </a:p>
        </p:txBody>
      </p:sp>
      <p:pic>
        <p:nvPicPr>
          <p:cNvPr id="68" name="89F94BE5-1E9C-47A7-B756-8F1D3B03D008-L0-001.jpeg"/>
          <p:cNvPicPr/>
          <p:nvPr/>
        </p:nvPicPr>
        <p:blipFill>
          <a:blip r:embed="rId3">
            <a:extLst/>
          </a:blip>
          <a:srcRect l="0" t="0" r="6502" b="7910"/>
          <a:stretch>
            <a:fillRect/>
          </a:stretch>
        </p:blipFill>
        <p:spPr>
          <a:xfrm>
            <a:off x="527852" y="3683453"/>
            <a:ext cx="5100200" cy="3493852"/>
          </a:xfrm>
          <a:prstGeom prst="rect">
            <a:avLst/>
          </a:prstGeom>
          <a:ln w="12700">
            <a:miter lim="400000"/>
          </a:ln>
        </p:spPr>
      </p:pic>
    </p:spTree>
  </p:cSld>
  <p:clrMapOvr>
    <a:masterClrMapping/>
  </p:clrMapOvr>
  <p:transition spd="med" advClick="1"/>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6" name="Shape 126"/>
          <p:cNvSpPr/>
          <p:nvPr>
            <p:ph type="body" idx="1"/>
          </p:nvPr>
        </p:nvSpPr>
        <p:spPr>
          <a:xfrm>
            <a:off x="508000" y="1778000"/>
            <a:ext cx="9142413" cy="5035550"/>
          </a:xfrm>
          <a:prstGeom prst="rect">
            <a:avLst/>
          </a:prstGeom>
        </p:spPr>
        <p:txBody>
          <a:bodyPr lIns="0" tIns="0" rIns="0" bIns="0">
            <a:normAutofit fontScale="100000" lnSpcReduction="0"/>
          </a:bodyPr>
          <a:lstStyle/>
          <a:p>
            <a:pPr lvl="0">
              <a:defRPr sz="1800">
                <a:solidFill>
                  <a:srgbClr val="000000"/>
                </a:solidFill>
              </a:defRPr>
            </a:pPr>
            <a:r>
              <a:rPr sz="3600">
                <a:solidFill>
                  <a:srgbClr val="FFFFFF"/>
                </a:solidFill>
              </a:rPr>
              <a:t>Il modello castiglionese si ispira, nei principi e nella riorganizzazione, alle strutture anglosassoni, con cui condivide protocolli valutativi (risk assessment) ed operativi (risk management)</a:t>
            </a:r>
          </a:p>
        </p:txBody>
      </p:sp>
    </p:spTree>
  </p:cSld>
  <p:clrMapOvr>
    <a:masterClrMapping/>
  </p:clrMapOvr>
  <p:transition spd="med" advClick="1"/>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8" name="Shape 128"/>
          <p:cNvSpPr/>
          <p:nvPr/>
        </p:nvSpPr>
        <p:spPr>
          <a:xfrm>
            <a:off x="2438399" y="3649662"/>
            <a:ext cx="1920877" cy="3041651"/>
          </a:xfrm>
          <a:prstGeom prst="line">
            <a:avLst/>
          </a:prstGeom>
          <a:ln>
            <a:solidFill>
              <a:srgbClr val="B2B2B2"/>
            </a:solidFill>
            <a:round/>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29" name="Shape 129"/>
          <p:cNvSpPr/>
          <p:nvPr/>
        </p:nvSpPr>
        <p:spPr>
          <a:xfrm>
            <a:off x="1639887" y="1169987"/>
            <a:ext cx="8239126" cy="50419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a:solidFill>
              <a:srgbClr val="FFFFFF"/>
            </a:solidFill>
            <a:round/>
          </a:ln>
        </p:spPr>
        <p:txBody>
          <a:bodyPr lIns="0" tIns="0" rIns="0" bIns="0" anchor="ctr"/>
          <a:lstStyle/>
          <a:p>
            <a:pPr lvl="0">
              <a:defRPr>
                <a:solidFill>
                  <a:srgbClr val="F2F2F2"/>
                </a:solidFill>
                <a:latin typeface="Arial"/>
                <a:ea typeface="Arial"/>
                <a:cs typeface="Arial"/>
                <a:sym typeface="Arial"/>
              </a:defRPr>
            </a:pPr>
          </a:p>
        </p:txBody>
      </p:sp>
      <p:sp>
        <p:nvSpPr>
          <p:cNvPr id="130" name="Shape 130"/>
          <p:cNvSpPr/>
          <p:nvPr/>
        </p:nvSpPr>
        <p:spPr>
          <a:xfrm>
            <a:off x="8199437" y="2770187"/>
            <a:ext cx="1706563" cy="1964391"/>
          </a:xfrm>
          <a:prstGeom prst="rect">
            <a:avLst/>
          </a:prstGeom>
          <a:solidFill>
            <a:srgbClr val="656151"/>
          </a:solidFill>
          <a:ln w="25400">
            <a:solidFill>
              <a:srgbClr val="FF99CC"/>
            </a:solidFill>
            <a:round/>
          </a:ln>
          <a:extLst>
            <a:ext uri="{C572A759-6A51-4108-AA02-DFA0A04FC94B}">
              <ma14:wrappingTextBoxFlag xmlns:ma14="http://schemas.microsoft.com/office/mac/drawingml/2011/main" val="1"/>
            </a:ext>
          </a:extLst>
        </p:spPr>
        <p:txBody>
          <a:bodyPr lIns="50799" tIns="50799" rIns="50799" bIns="50799">
            <a:spAutoFit/>
          </a:bodyPr>
          <a:lstStyle/>
          <a:p>
            <a:pPr lvl="0" defTabSz="498475">
              <a:spcBef>
                <a:spcPts val="900"/>
              </a:spcBef>
              <a:defRPr sz="1800">
                <a:solidFill>
                  <a:srgbClr val="000000"/>
                </a:solidFill>
              </a:defRPr>
            </a:pPr>
            <a:r>
              <a:rPr sz="1600">
                <a:solidFill>
                  <a:srgbClr val="FF99CC"/>
                </a:solidFill>
                <a:latin typeface="Arial"/>
                <a:ea typeface="Arial"/>
                <a:cs typeface="Arial"/>
                <a:sym typeface="Arial"/>
              </a:rPr>
              <a:t>AREA FEMMINILE: </a:t>
            </a:r>
            <a:endParaRPr sz="1600">
              <a:solidFill>
                <a:srgbClr val="FF99CC"/>
              </a:solidFill>
              <a:latin typeface="Arial"/>
              <a:ea typeface="Arial"/>
              <a:cs typeface="Arial"/>
              <a:sym typeface="Arial"/>
            </a:endParaRPr>
          </a:p>
          <a:p>
            <a:pPr lvl="0" defTabSz="498475">
              <a:spcBef>
                <a:spcPts val="900"/>
              </a:spcBef>
              <a:defRPr sz="1800">
                <a:solidFill>
                  <a:srgbClr val="000000"/>
                </a:solidFill>
              </a:defRPr>
            </a:pPr>
            <a:r>
              <a:rPr sz="1600">
                <a:solidFill>
                  <a:srgbClr val="FF99CC"/>
                </a:solidFill>
                <a:latin typeface="Arial"/>
                <a:ea typeface="Arial"/>
                <a:cs typeface="Arial"/>
                <a:sym typeface="Arial"/>
              </a:rPr>
              <a:t>DISTURBI DI PERSONALITA’</a:t>
            </a:r>
            <a:endParaRPr sz="1600">
              <a:solidFill>
                <a:srgbClr val="FF99CC"/>
              </a:solidFill>
              <a:latin typeface="Arial"/>
              <a:ea typeface="Arial"/>
              <a:cs typeface="Arial"/>
              <a:sym typeface="Arial"/>
            </a:endParaRPr>
          </a:p>
          <a:p>
            <a:pPr lvl="0" defTabSz="498475">
              <a:spcBef>
                <a:spcPts val="900"/>
              </a:spcBef>
              <a:defRPr sz="1800">
                <a:solidFill>
                  <a:srgbClr val="000000"/>
                </a:solidFill>
              </a:defRPr>
            </a:pPr>
            <a:r>
              <a:rPr sz="1600">
                <a:solidFill>
                  <a:srgbClr val="FF99CC"/>
                </a:solidFill>
                <a:latin typeface="Arial"/>
                <a:ea typeface="Arial"/>
                <a:cs typeface="Arial"/>
                <a:sym typeface="Arial"/>
              </a:rPr>
              <a:t>PSICOSI/ DISTURBI DELL’UMORE</a:t>
            </a:r>
          </a:p>
        </p:txBody>
      </p:sp>
      <p:sp>
        <p:nvSpPr>
          <p:cNvPr id="131" name="Shape 131"/>
          <p:cNvSpPr/>
          <p:nvPr>
            <p:ph type="title" idx="4294967295"/>
          </p:nvPr>
        </p:nvSpPr>
        <p:spPr>
          <a:xfrm>
            <a:off x="1557337" y="128587"/>
            <a:ext cx="2709863" cy="482601"/>
          </a:xfrm>
          <a:prstGeom prst="rect">
            <a:avLst/>
          </a:prstGeom>
        </p:spPr>
        <p:txBody>
          <a:bodyPr lIns="0" tIns="0" rIns="0" bIns="0">
            <a:normAutofit fontScale="100000" lnSpcReduction="0"/>
          </a:bodyPr>
          <a:lstStyle>
            <a:lvl1pPr>
              <a:defRPr sz="2000"/>
            </a:lvl1pPr>
          </a:lstStyle>
          <a:p>
            <a:pPr lvl="0">
              <a:defRPr sz="1800">
                <a:solidFill>
                  <a:srgbClr val="000000"/>
                </a:solidFill>
              </a:defRPr>
            </a:pPr>
            <a:r>
              <a:rPr sz="2000">
                <a:solidFill>
                  <a:srgbClr val="FFFFCC"/>
                </a:solidFill>
              </a:rPr>
              <a:t>BALLOON MODEL</a:t>
            </a:r>
          </a:p>
        </p:txBody>
      </p:sp>
      <p:sp>
        <p:nvSpPr>
          <p:cNvPr id="132" name="Shape 132"/>
          <p:cNvSpPr/>
          <p:nvPr/>
        </p:nvSpPr>
        <p:spPr>
          <a:xfrm>
            <a:off x="4918075" y="449262"/>
            <a:ext cx="1681163" cy="333076"/>
          </a:xfrm>
          <a:prstGeom prst="rect">
            <a:avLst/>
          </a:prstGeom>
          <a:ln>
            <a:solidFill>
              <a:srgbClr val="FFFFFF"/>
            </a:solidFill>
            <a:round/>
          </a:ln>
          <a:extLst>
            <a:ext uri="{C572A759-6A51-4108-AA02-DFA0A04FC94B}">
              <ma14:wrappingTextBoxFlag xmlns:ma14="http://schemas.microsoft.com/office/mac/drawingml/2011/main" val="1"/>
            </a:ext>
          </a:extLst>
        </p:spPr>
        <p:txBody>
          <a:bodyPr lIns="50799" tIns="50799" rIns="50799" bIns="50799">
            <a:spAutoFit/>
          </a:bodyPr>
          <a:lstStyle>
            <a:lvl1pPr algn="ctr" defTabSz="498475">
              <a:spcBef>
                <a:spcPts val="900"/>
              </a:spcBef>
              <a:defRPr sz="1600">
                <a:solidFill>
                  <a:srgbClr val="FFFFFF"/>
                </a:solidFill>
                <a:latin typeface="Arial"/>
                <a:ea typeface="Arial"/>
                <a:cs typeface="Arial"/>
                <a:sym typeface="Arial"/>
              </a:defRPr>
            </a:lvl1pPr>
          </a:lstStyle>
          <a:p>
            <a:pPr lvl="0">
              <a:defRPr sz="1800">
                <a:solidFill>
                  <a:srgbClr val="000000"/>
                </a:solidFill>
              </a:defRPr>
            </a:pPr>
            <a:r>
              <a:rPr sz="1600">
                <a:solidFill>
                  <a:srgbClr val="FFFFFF"/>
                </a:solidFill>
              </a:rPr>
              <a:t>INGRESSO</a:t>
            </a:r>
          </a:p>
        </p:txBody>
      </p:sp>
      <p:sp>
        <p:nvSpPr>
          <p:cNvPr id="133" name="Shape 133"/>
          <p:cNvSpPr/>
          <p:nvPr/>
        </p:nvSpPr>
        <p:spPr>
          <a:xfrm>
            <a:off x="5800407" y="850900"/>
            <a:ext cx="1" cy="1198563"/>
          </a:xfrm>
          <a:prstGeom prst="line">
            <a:avLst/>
          </a:prstGeom>
          <a:ln>
            <a:solidFill>
              <a:srgbClr val="FFFFFF"/>
            </a:solidFill>
            <a:round/>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34" name="Shape 134"/>
          <p:cNvSpPr/>
          <p:nvPr/>
        </p:nvSpPr>
        <p:spPr>
          <a:xfrm>
            <a:off x="4838700" y="2105025"/>
            <a:ext cx="2000250" cy="953471"/>
          </a:xfrm>
          <a:prstGeom prst="rect">
            <a:avLst/>
          </a:prstGeom>
          <a:solidFill>
            <a:srgbClr val="656151"/>
          </a:solidFill>
          <a:ln w="50800">
            <a:solidFill>
              <a:srgbClr val="FF3300"/>
            </a:solidFill>
            <a:round/>
          </a:ln>
          <a:extLst>
            <a:ext uri="{C572A759-6A51-4108-AA02-DFA0A04FC94B}">
              <ma14:wrappingTextBoxFlag xmlns:ma14="http://schemas.microsoft.com/office/mac/drawingml/2011/main" val="1"/>
            </a:ext>
          </a:extLst>
        </p:spPr>
        <p:txBody>
          <a:bodyPr lIns="50799" tIns="50799" rIns="50799" bIns="50799">
            <a:spAutoFit/>
          </a:bodyPr>
          <a:lstStyle/>
          <a:p>
            <a:pPr lvl="0" algn="ctr" defTabSz="498475">
              <a:spcBef>
                <a:spcPts val="900"/>
              </a:spcBef>
              <a:defRPr sz="1800">
                <a:solidFill>
                  <a:srgbClr val="000000"/>
                </a:solidFill>
              </a:defRPr>
            </a:pPr>
            <a:r>
              <a:rPr sz="1600">
                <a:solidFill>
                  <a:srgbClr val="F2F2F2"/>
                </a:solidFill>
                <a:latin typeface="Arial"/>
                <a:ea typeface="Arial"/>
                <a:cs typeface="Arial"/>
                <a:sym typeface="Arial"/>
              </a:rPr>
              <a:t>OSSERVAZIONE/ VALUTAZIONE</a:t>
            </a:r>
            <a:endParaRPr sz="1600">
              <a:solidFill>
                <a:srgbClr val="F2F2F2"/>
              </a:solidFill>
              <a:latin typeface="Arial"/>
              <a:ea typeface="Arial"/>
              <a:cs typeface="Arial"/>
              <a:sym typeface="Arial"/>
            </a:endParaRPr>
          </a:p>
          <a:p>
            <a:pPr lvl="0" algn="ctr" defTabSz="498475">
              <a:spcBef>
                <a:spcPts val="900"/>
              </a:spcBef>
              <a:defRPr sz="1800">
                <a:solidFill>
                  <a:srgbClr val="000000"/>
                </a:solidFill>
              </a:defRPr>
            </a:pPr>
            <a:r>
              <a:rPr sz="1600">
                <a:solidFill>
                  <a:srgbClr val="F2F2F2"/>
                </a:solidFill>
                <a:latin typeface="Arial"/>
                <a:ea typeface="Arial"/>
                <a:cs typeface="Arial"/>
                <a:sym typeface="Arial"/>
              </a:rPr>
              <a:t>UNITA’ ACUTI</a:t>
            </a:r>
          </a:p>
        </p:txBody>
      </p:sp>
      <p:sp>
        <p:nvSpPr>
          <p:cNvPr id="135" name="Shape 135"/>
          <p:cNvSpPr/>
          <p:nvPr/>
        </p:nvSpPr>
        <p:spPr>
          <a:xfrm>
            <a:off x="2117725" y="1865312"/>
            <a:ext cx="1681163" cy="1735791"/>
          </a:xfrm>
          <a:prstGeom prst="rect">
            <a:avLst/>
          </a:prstGeom>
          <a:solidFill>
            <a:srgbClr val="656151"/>
          </a:solidFill>
          <a:ln w="25400">
            <a:solidFill>
              <a:srgbClr val="FF3300"/>
            </a:solidFill>
            <a:round/>
          </a:ln>
          <a:extLst>
            <a:ext uri="{C572A759-6A51-4108-AA02-DFA0A04FC94B}">
              <ma14:wrappingTextBoxFlag xmlns:ma14="http://schemas.microsoft.com/office/mac/drawingml/2011/main" val="1"/>
            </a:ext>
          </a:extLst>
        </p:spPr>
        <p:txBody>
          <a:bodyPr lIns="50799" tIns="50799" rIns="50799" bIns="50799">
            <a:spAutoFit/>
          </a:bodyPr>
          <a:lstStyle/>
          <a:p>
            <a:pPr lvl="0" algn="ctr" defTabSz="498475">
              <a:spcBef>
                <a:spcPts val="900"/>
              </a:spcBef>
              <a:defRPr sz="1800">
                <a:solidFill>
                  <a:srgbClr val="000000"/>
                </a:solidFill>
              </a:defRPr>
            </a:pPr>
            <a:r>
              <a:rPr sz="1600">
                <a:solidFill>
                  <a:srgbClr val="F2F2F2"/>
                </a:solidFill>
                <a:latin typeface="Arial"/>
                <a:ea typeface="Arial"/>
                <a:cs typeface="Arial"/>
                <a:sym typeface="Arial"/>
              </a:rPr>
              <a:t>RITARDO MENTALE</a:t>
            </a:r>
            <a:endParaRPr sz="1600">
              <a:solidFill>
                <a:srgbClr val="F2F2F2"/>
              </a:solidFill>
              <a:latin typeface="Arial"/>
              <a:ea typeface="Arial"/>
              <a:cs typeface="Arial"/>
              <a:sym typeface="Arial"/>
            </a:endParaRPr>
          </a:p>
          <a:p>
            <a:pPr lvl="0" algn="ctr" defTabSz="498475">
              <a:spcBef>
                <a:spcPts val="900"/>
              </a:spcBef>
              <a:defRPr sz="1800">
                <a:solidFill>
                  <a:srgbClr val="000000"/>
                </a:solidFill>
              </a:defRPr>
            </a:pPr>
            <a:r>
              <a:rPr sz="1600">
                <a:solidFill>
                  <a:srgbClr val="F2F2F2"/>
                </a:solidFill>
                <a:latin typeface="Arial"/>
                <a:ea typeface="Arial"/>
                <a:cs typeface="Arial"/>
                <a:sym typeface="Arial"/>
              </a:rPr>
              <a:t>PSICOGERIATRIA</a:t>
            </a:r>
            <a:endParaRPr sz="1600">
              <a:solidFill>
                <a:srgbClr val="F2F2F2"/>
              </a:solidFill>
              <a:latin typeface="Arial"/>
              <a:ea typeface="Arial"/>
              <a:cs typeface="Arial"/>
              <a:sym typeface="Arial"/>
            </a:endParaRPr>
          </a:p>
          <a:p>
            <a:pPr lvl="0" algn="ctr" defTabSz="498475">
              <a:spcBef>
                <a:spcPts val="900"/>
              </a:spcBef>
              <a:defRPr sz="1800">
                <a:solidFill>
                  <a:srgbClr val="000000"/>
                </a:solidFill>
              </a:defRPr>
            </a:pPr>
            <a:r>
              <a:rPr sz="1600">
                <a:solidFill>
                  <a:srgbClr val="F2F2F2"/>
                </a:solidFill>
                <a:latin typeface="Arial"/>
                <a:ea typeface="Arial"/>
                <a:cs typeface="Arial"/>
                <a:sym typeface="Arial"/>
              </a:rPr>
              <a:t>LONG-TERM Patient Care</a:t>
            </a:r>
          </a:p>
        </p:txBody>
      </p:sp>
      <p:sp>
        <p:nvSpPr>
          <p:cNvPr id="136" name="Shape 136"/>
          <p:cNvSpPr/>
          <p:nvPr/>
        </p:nvSpPr>
        <p:spPr>
          <a:xfrm>
            <a:off x="6519862" y="3971925"/>
            <a:ext cx="1600201" cy="928071"/>
          </a:xfrm>
          <a:prstGeom prst="rect">
            <a:avLst/>
          </a:prstGeom>
          <a:ln w="25400">
            <a:solidFill>
              <a:srgbClr val="FF9900"/>
            </a:solidFill>
            <a:round/>
          </a:ln>
          <a:extLst>
            <a:ext uri="{C572A759-6A51-4108-AA02-DFA0A04FC94B}">
              <ma14:wrappingTextBoxFlag xmlns:ma14="http://schemas.microsoft.com/office/mac/drawingml/2011/main" val="1"/>
            </a:ext>
          </a:extLst>
        </p:spPr>
        <p:txBody>
          <a:bodyPr lIns="50799" tIns="50799" rIns="50799" bIns="50799">
            <a:spAutoFit/>
          </a:bodyPr>
          <a:lstStyle/>
          <a:p>
            <a:pPr lvl="0" algn="ctr" defTabSz="498475">
              <a:spcBef>
                <a:spcPts val="900"/>
              </a:spcBef>
              <a:defRPr sz="1800">
                <a:solidFill>
                  <a:srgbClr val="000000"/>
                </a:solidFill>
              </a:defRPr>
            </a:pPr>
            <a:r>
              <a:rPr sz="1600">
                <a:solidFill>
                  <a:srgbClr val="F2F2F2"/>
                </a:solidFill>
                <a:latin typeface="Arial"/>
                <a:ea typeface="Arial"/>
                <a:cs typeface="Arial"/>
                <a:sym typeface="Arial"/>
              </a:rPr>
              <a:t>ABUSO</a:t>
            </a:r>
            <a:endParaRPr sz="1600">
              <a:solidFill>
                <a:srgbClr val="F2F2F2"/>
              </a:solidFill>
              <a:latin typeface="Arial"/>
              <a:ea typeface="Arial"/>
              <a:cs typeface="Arial"/>
              <a:sym typeface="Arial"/>
            </a:endParaRPr>
          </a:p>
          <a:p>
            <a:pPr lvl="0" algn="ctr" defTabSz="498475">
              <a:spcBef>
                <a:spcPts val="900"/>
              </a:spcBef>
              <a:defRPr sz="1800">
                <a:solidFill>
                  <a:srgbClr val="000000"/>
                </a:solidFill>
              </a:defRPr>
            </a:pPr>
            <a:r>
              <a:rPr sz="1600">
                <a:solidFill>
                  <a:srgbClr val="F2F2F2"/>
                </a:solidFill>
                <a:latin typeface="Arial"/>
                <a:ea typeface="Arial"/>
                <a:cs typeface="Arial"/>
                <a:sym typeface="Arial"/>
              </a:rPr>
              <a:t>DIPENDENZA DA SOSTANZE</a:t>
            </a:r>
          </a:p>
        </p:txBody>
      </p:sp>
      <p:sp>
        <p:nvSpPr>
          <p:cNvPr id="137" name="Shape 137"/>
          <p:cNvSpPr/>
          <p:nvPr/>
        </p:nvSpPr>
        <p:spPr>
          <a:xfrm>
            <a:off x="4756150" y="4108450"/>
            <a:ext cx="1682750" cy="806151"/>
          </a:xfrm>
          <a:prstGeom prst="rect">
            <a:avLst/>
          </a:prstGeom>
          <a:ln w="25400">
            <a:solidFill>
              <a:srgbClr val="FF9900"/>
            </a:solidFill>
            <a:round/>
          </a:ln>
          <a:extLst>
            <a:ext uri="{C572A759-6A51-4108-AA02-DFA0A04FC94B}">
              <ma14:wrappingTextBoxFlag xmlns:ma14="http://schemas.microsoft.com/office/mac/drawingml/2011/main" val="1"/>
            </a:ext>
          </a:extLst>
        </p:spPr>
        <p:txBody>
          <a:bodyPr lIns="50799" tIns="50799" rIns="50799" bIns="50799">
            <a:spAutoFit/>
          </a:bodyPr>
          <a:lstStyle>
            <a:lvl1pPr algn="ctr" defTabSz="498475">
              <a:spcBef>
                <a:spcPts val="900"/>
              </a:spcBef>
              <a:defRPr sz="1600">
                <a:solidFill>
                  <a:srgbClr val="F2F2F2"/>
                </a:solidFill>
                <a:latin typeface="Arial"/>
                <a:ea typeface="Arial"/>
                <a:cs typeface="Arial"/>
                <a:sym typeface="Arial"/>
              </a:defRPr>
            </a:lvl1pPr>
          </a:lstStyle>
          <a:p>
            <a:pPr lvl="0">
              <a:defRPr sz="1800">
                <a:solidFill>
                  <a:srgbClr val="000000"/>
                </a:solidFill>
              </a:defRPr>
            </a:pPr>
            <a:r>
              <a:rPr sz="1600">
                <a:solidFill>
                  <a:srgbClr val="F2F2F2"/>
                </a:solidFill>
              </a:rPr>
              <a:t>DISTURBI DI PERSONALITA’ CLUSTER B</a:t>
            </a:r>
          </a:p>
        </p:txBody>
      </p:sp>
      <p:sp>
        <p:nvSpPr>
          <p:cNvPr id="138" name="Shape 138"/>
          <p:cNvSpPr/>
          <p:nvPr/>
        </p:nvSpPr>
        <p:spPr>
          <a:xfrm>
            <a:off x="3959225" y="6691312"/>
            <a:ext cx="3681413" cy="724871"/>
          </a:xfrm>
          <a:prstGeom prst="rect">
            <a:avLst/>
          </a:prstGeom>
          <a:ln w="50800">
            <a:solidFill>
              <a:srgbClr val="00CC00"/>
            </a:solidFill>
            <a:round/>
          </a:ln>
          <a:extLst>
            <a:ext uri="{C572A759-6A51-4108-AA02-DFA0A04FC94B}">
              <ma14:wrappingTextBoxFlag xmlns:ma14="http://schemas.microsoft.com/office/mac/drawingml/2011/main" val="1"/>
            </a:ext>
          </a:extLst>
        </p:spPr>
        <p:txBody>
          <a:bodyPr lIns="50799" tIns="50799" rIns="50799" bIns="50799">
            <a:spAutoFit/>
          </a:bodyPr>
          <a:lstStyle/>
          <a:p>
            <a:pPr lvl="0" algn="ctr" defTabSz="498475">
              <a:spcBef>
                <a:spcPts val="900"/>
              </a:spcBef>
              <a:defRPr sz="1800">
                <a:solidFill>
                  <a:srgbClr val="000000"/>
                </a:solidFill>
              </a:defRPr>
            </a:pPr>
            <a:r>
              <a:rPr sz="1600">
                <a:solidFill>
                  <a:srgbClr val="F2F2F2"/>
                </a:solidFill>
                <a:latin typeface="Arial"/>
                <a:ea typeface="Arial"/>
                <a:cs typeface="Arial"/>
                <a:sym typeface="Arial"/>
              </a:rPr>
              <a:t>UNITA’ PREDIMISSIONE - S.L.i.E.V.</a:t>
            </a:r>
            <a:endParaRPr sz="1600">
              <a:solidFill>
                <a:srgbClr val="F2F2F2"/>
              </a:solidFill>
              <a:latin typeface="Arial"/>
              <a:ea typeface="Arial"/>
              <a:cs typeface="Arial"/>
              <a:sym typeface="Arial"/>
            </a:endParaRPr>
          </a:p>
          <a:p>
            <a:pPr lvl="0" algn="ctr" defTabSz="498475">
              <a:spcBef>
                <a:spcPts val="900"/>
              </a:spcBef>
              <a:defRPr sz="1800">
                <a:solidFill>
                  <a:srgbClr val="000000"/>
                </a:solidFill>
              </a:defRPr>
            </a:pPr>
            <a:r>
              <a:rPr sz="1600">
                <a:solidFill>
                  <a:srgbClr val="F2F2F2"/>
                </a:solidFill>
                <a:latin typeface="Arial"/>
                <a:ea typeface="Arial"/>
                <a:cs typeface="Arial"/>
                <a:sym typeface="Arial"/>
              </a:rPr>
              <a:t>ALTRO</a:t>
            </a:r>
          </a:p>
        </p:txBody>
      </p:sp>
      <p:sp>
        <p:nvSpPr>
          <p:cNvPr id="139" name="Shape 139"/>
          <p:cNvSpPr/>
          <p:nvPr/>
        </p:nvSpPr>
        <p:spPr>
          <a:xfrm flipH="1">
            <a:off x="7318374" y="4852987"/>
            <a:ext cx="1481139" cy="1838326"/>
          </a:xfrm>
          <a:prstGeom prst="line">
            <a:avLst/>
          </a:prstGeom>
          <a:ln>
            <a:solidFill>
              <a:srgbClr val="FF99CC"/>
            </a:solidFill>
            <a:round/>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40" name="Shape 140"/>
          <p:cNvSpPr/>
          <p:nvPr/>
        </p:nvSpPr>
        <p:spPr>
          <a:xfrm>
            <a:off x="7959725" y="1717675"/>
            <a:ext cx="1679575" cy="780751"/>
          </a:xfrm>
          <a:prstGeom prst="rect">
            <a:avLst/>
          </a:prstGeom>
          <a:solidFill>
            <a:srgbClr val="656151"/>
          </a:solidFill>
          <a:ln w="12700">
            <a:miter lim="400000"/>
          </a:ln>
          <a:extLst>
            <a:ext uri="{C572A759-6A51-4108-AA02-DFA0A04FC94B}">
              <ma14:wrappingTextBoxFlag xmlns:ma14="http://schemas.microsoft.com/office/mac/drawingml/2011/main" val="1"/>
            </a:ext>
          </a:extLst>
        </p:spPr>
        <p:txBody>
          <a:bodyPr lIns="50799" tIns="50799" rIns="50799" bIns="50799">
            <a:spAutoFit/>
          </a:bodyPr>
          <a:lstStyle>
            <a:lvl1pPr algn="ctr" defTabSz="498475">
              <a:spcBef>
                <a:spcPts val="900"/>
              </a:spcBef>
              <a:defRPr sz="1600">
                <a:solidFill>
                  <a:srgbClr val="F2F2F2"/>
                </a:solidFill>
                <a:latin typeface="Arial"/>
                <a:ea typeface="Arial"/>
                <a:cs typeface="Arial"/>
                <a:sym typeface="Arial"/>
              </a:defRPr>
            </a:lvl1pPr>
          </a:lstStyle>
          <a:p>
            <a:pPr lvl="0">
              <a:defRPr sz="1800">
                <a:solidFill>
                  <a:srgbClr val="000000"/>
                </a:solidFill>
              </a:defRPr>
            </a:pPr>
            <a:r>
              <a:rPr sz="1600">
                <a:solidFill>
                  <a:srgbClr val="F2F2F2"/>
                </a:solidFill>
              </a:rPr>
              <a:t>AREA TERAPEUTICORIABILITATIVA</a:t>
            </a:r>
          </a:p>
        </p:txBody>
      </p:sp>
      <p:sp>
        <p:nvSpPr>
          <p:cNvPr id="141" name="Shape 141"/>
          <p:cNvSpPr/>
          <p:nvPr/>
        </p:nvSpPr>
        <p:spPr>
          <a:xfrm>
            <a:off x="4598987" y="5651500"/>
            <a:ext cx="401639" cy="1039813"/>
          </a:xfrm>
          <a:prstGeom prst="line">
            <a:avLst/>
          </a:prstGeom>
          <a:ln>
            <a:solidFill>
              <a:srgbClr val="B2B2B2"/>
            </a:solidFill>
            <a:round/>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42" name="Shape 142"/>
          <p:cNvSpPr/>
          <p:nvPr/>
        </p:nvSpPr>
        <p:spPr>
          <a:xfrm>
            <a:off x="5800407" y="5010150"/>
            <a:ext cx="1" cy="1681163"/>
          </a:xfrm>
          <a:prstGeom prst="line">
            <a:avLst/>
          </a:prstGeom>
          <a:ln>
            <a:solidFill>
              <a:srgbClr val="B2B2B2"/>
            </a:solidFill>
            <a:round/>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43" name="Shape 143"/>
          <p:cNvSpPr/>
          <p:nvPr/>
        </p:nvSpPr>
        <p:spPr>
          <a:xfrm flipH="1">
            <a:off x="6518274" y="5170487"/>
            <a:ext cx="639764" cy="1520826"/>
          </a:xfrm>
          <a:prstGeom prst="line">
            <a:avLst/>
          </a:prstGeom>
          <a:ln>
            <a:solidFill>
              <a:srgbClr val="B2B2B2"/>
            </a:solidFill>
            <a:round/>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44" name="Shape 144"/>
          <p:cNvSpPr/>
          <p:nvPr/>
        </p:nvSpPr>
        <p:spPr>
          <a:xfrm>
            <a:off x="6918325" y="2690812"/>
            <a:ext cx="1201738" cy="558801"/>
          </a:xfrm>
          <a:prstGeom prst="line">
            <a:avLst/>
          </a:prstGeom>
          <a:ln>
            <a:solidFill>
              <a:srgbClr val="FF99CC"/>
            </a:solidFill>
            <a:round/>
            <a:headEnd type="triangle"/>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45" name="Shape 145"/>
          <p:cNvSpPr/>
          <p:nvPr/>
        </p:nvSpPr>
        <p:spPr>
          <a:xfrm flipH="1" flipV="1">
            <a:off x="6518274" y="3170237"/>
            <a:ext cx="400051" cy="801688"/>
          </a:xfrm>
          <a:prstGeom prst="line">
            <a:avLst/>
          </a:prstGeom>
          <a:ln>
            <a:solidFill>
              <a:srgbClr val="B2B2B2"/>
            </a:solidFill>
            <a:round/>
            <a:headEnd type="triangle"/>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46" name="Shape 146"/>
          <p:cNvSpPr/>
          <p:nvPr/>
        </p:nvSpPr>
        <p:spPr>
          <a:xfrm flipV="1">
            <a:off x="5799137" y="3170237"/>
            <a:ext cx="1" cy="881063"/>
          </a:xfrm>
          <a:prstGeom prst="line">
            <a:avLst/>
          </a:prstGeom>
          <a:ln>
            <a:solidFill>
              <a:srgbClr val="B2B2B2"/>
            </a:solidFill>
            <a:round/>
            <a:headEnd type="triangle"/>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47" name="Shape 147"/>
          <p:cNvSpPr/>
          <p:nvPr/>
        </p:nvSpPr>
        <p:spPr>
          <a:xfrm flipV="1">
            <a:off x="4198937" y="3170237"/>
            <a:ext cx="560389" cy="560389"/>
          </a:xfrm>
          <a:prstGeom prst="line">
            <a:avLst/>
          </a:prstGeom>
          <a:ln>
            <a:solidFill>
              <a:srgbClr val="B2B2B2"/>
            </a:solidFill>
            <a:round/>
            <a:headEnd type="triangle"/>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48" name="Shape 148"/>
          <p:cNvSpPr/>
          <p:nvPr/>
        </p:nvSpPr>
        <p:spPr>
          <a:xfrm>
            <a:off x="3798887" y="2692082"/>
            <a:ext cx="879476" cy="1"/>
          </a:xfrm>
          <a:prstGeom prst="line">
            <a:avLst/>
          </a:prstGeom>
          <a:ln>
            <a:solidFill>
              <a:srgbClr val="B2B2B2"/>
            </a:solidFill>
            <a:round/>
            <a:headEnd type="triangle"/>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49" name="Shape 149"/>
          <p:cNvSpPr/>
          <p:nvPr/>
        </p:nvSpPr>
        <p:spPr>
          <a:xfrm>
            <a:off x="3321050" y="3730625"/>
            <a:ext cx="1277938" cy="1613871"/>
          </a:xfrm>
          <a:prstGeom prst="rect">
            <a:avLst/>
          </a:prstGeom>
          <a:solidFill>
            <a:srgbClr val="656151"/>
          </a:solidFill>
          <a:ln w="25400">
            <a:solidFill>
              <a:srgbClr val="FF9900"/>
            </a:solidFill>
            <a:round/>
          </a:ln>
          <a:extLst>
            <a:ext uri="{C572A759-6A51-4108-AA02-DFA0A04FC94B}">
              <ma14:wrappingTextBoxFlag xmlns:ma14="http://schemas.microsoft.com/office/mac/drawingml/2011/main" val="1"/>
            </a:ext>
          </a:extLst>
        </p:spPr>
        <p:txBody>
          <a:bodyPr lIns="50799" tIns="50799" rIns="50799" bIns="50799">
            <a:spAutoFit/>
          </a:bodyPr>
          <a:lstStyle/>
          <a:p>
            <a:pPr lvl="0" algn="ctr" defTabSz="498475">
              <a:spcBef>
                <a:spcPts val="900"/>
              </a:spcBef>
              <a:defRPr sz="1800">
                <a:solidFill>
                  <a:srgbClr val="000000"/>
                </a:solidFill>
              </a:defRPr>
            </a:pPr>
            <a:r>
              <a:rPr sz="1600">
                <a:solidFill>
                  <a:srgbClr val="F2F2F2"/>
                </a:solidFill>
                <a:latin typeface="Arial"/>
                <a:ea typeface="Arial"/>
                <a:cs typeface="Arial"/>
                <a:sym typeface="Arial"/>
              </a:rPr>
              <a:t>PSICOSI</a:t>
            </a:r>
            <a:endParaRPr sz="1600">
              <a:solidFill>
                <a:srgbClr val="F2F2F2"/>
              </a:solidFill>
              <a:latin typeface="Arial"/>
              <a:ea typeface="Arial"/>
              <a:cs typeface="Arial"/>
              <a:sym typeface="Arial"/>
            </a:endParaRPr>
          </a:p>
          <a:p>
            <a:pPr lvl="0" algn="ctr" defTabSz="498475">
              <a:spcBef>
                <a:spcPts val="900"/>
              </a:spcBef>
              <a:defRPr sz="1800">
                <a:solidFill>
                  <a:srgbClr val="000000"/>
                </a:solidFill>
              </a:defRPr>
            </a:pPr>
            <a:r>
              <a:rPr sz="1600">
                <a:solidFill>
                  <a:srgbClr val="F2F2F2"/>
                </a:solidFill>
                <a:latin typeface="Arial"/>
                <a:ea typeface="Arial"/>
                <a:cs typeface="Arial"/>
                <a:sym typeface="Arial"/>
              </a:rPr>
              <a:t>DISTURBI DI PERSONALITA’ CLUSTER A</a:t>
            </a:r>
          </a:p>
        </p:txBody>
      </p:sp>
      <p:sp>
        <p:nvSpPr>
          <p:cNvPr id="150" name="Shape 150"/>
          <p:cNvSpPr/>
          <p:nvPr/>
        </p:nvSpPr>
        <p:spPr>
          <a:xfrm flipH="1">
            <a:off x="1079499" y="611187"/>
            <a:ext cx="2" cy="6770688"/>
          </a:xfrm>
          <a:prstGeom prst="line">
            <a:avLst/>
          </a:prstGeom>
          <a:ln>
            <a:solidFill>
              <a:srgbClr val="FFFFFF"/>
            </a:solidFill>
            <a:round/>
            <a:tailEnd type="triangle"/>
          </a:ln>
        </p:spPr>
        <p:txBody>
          <a:bodyPr lIns="0" tIns="0" rIns="0" bIns="0"/>
          <a:lstStyle/>
          <a:p>
            <a:pPr lvl="0" defTabSz="457200">
              <a:defRPr sz="1200">
                <a:solidFill>
                  <a:srgbClr val="000000"/>
                </a:solidFill>
                <a:latin typeface="+mn-lt"/>
                <a:ea typeface="+mn-ea"/>
                <a:cs typeface="+mn-cs"/>
                <a:sym typeface="Helvetica"/>
              </a:defRPr>
            </a:pPr>
          </a:p>
        </p:txBody>
      </p:sp>
      <p:sp>
        <p:nvSpPr>
          <p:cNvPr id="151" name="Shape 151"/>
          <p:cNvSpPr/>
          <p:nvPr/>
        </p:nvSpPr>
        <p:spPr>
          <a:xfrm>
            <a:off x="600075" y="2216150"/>
            <a:ext cx="1039813" cy="374351"/>
          </a:xfrm>
          <a:prstGeom prst="rect">
            <a:avLst/>
          </a:prstGeom>
          <a:solidFill>
            <a:srgbClr val="656151"/>
          </a:solidFill>
          <a:ln w="50800">
            <a:solidFill>
              <a:srgbClr val="FF3300"/>
            </a:solidFill>
            <a:round/>
          </a:ln>
          <a:extLst>
            <a:ext uri="{C572A759-6A51-4108-AA02-DFA0A04FC94B}">
              <ma14:wrappingTextBoxFlag xmlns:ma14="http://schemas.microsoft.com/office/mac/drawingml/2011/main" val="1"/>
            </a:ext>
          </a:extLst>
        </p:spPr>
        <p:txBody>
          <a:bodyPr lIns="50799" tIns="50799" rIns="50799" bIns="50799">
            <a:spAutoFit/>
          </a:bodyPr>
          <a:lstStyle>
            <a:lvl1pPr algn="ctr" defTabSz="498475">
              <a:spcBef>
                <a:spcPts val="900"/>
              </a:spcBef>
              <a:defRPr sz="1600">
                <a:solidFill>
                  <a:srgbClr val="F2F2F2"/>
                </a:solidFill>
                <a:latin typeface="Arial"/>
                <a:ea typeface="Arial"/>
                <a:cs typeface="Arial"/>
                <a:sym typeface="Arial"/>
              </a:defRPr>
            </a:lvl1pPr>
          </a:lstStyle>
          <a:p>
            <a:pPr lvl="0">
              <a:defRPr sz="1800">
                <a:solidFill>
                  <a:srgbClr val="000000"/>
                </a:solidFill>
              </a:defRPr>
            </a:pPr>
            <a:r>
              <a:rPr sz="1600">
                <a:solidFill>
                  <a:srgbClr val="F2F2F2"/>
                </a:solidFill>
              </a:rPr>
              <a:t>HIGH</a:t>
            </a:r>
          </a:p>
        </p:txBody>
      </p:sp>
      <p:sp>
        <p:nvSpPr>
          <p:cNvPr id="152" name="Shape 152"/>
          <p:cNvSpPr/>
          <p:nvPr/>
        </p:nvSpPr>
        <p:spPr>
          <a:xfrm>
            <a:off x="439737" y="4295775"/>
            <a:ext cx="1358901" cy="374351"/>
          </a:xfrm>
          <a:prstGeom prst="rect">
            <a:avLst/>
          </a:prstGeom>
          <a:solidFill>
            <a:srgbClr val="656151"/>
          </a:solidFill>
          <a:ln w="50800">
            <a:solidFill>
              <a:srgbClr val="FF9900"/>
            </a:solidFill>
            <a:round/>
          </a:ln>
          <a:extLst>
            <a:ext uri="{C572A759-6A51-4108-AA02-DFA0A04FC94B}">
              <ma14:wrappingTextBoxFlag xmlns:ma14="http://schemas.microsoft.com/office/mac/drawingml/2011/main" val="1"/>
            </a:ext>
          </a:extLst>
        </p:spPr>
        <p:txBody>
          <a:bodyPr lIns="50799" tIns="50799" rIns="50799" bIns="50799">
            <a:spAutoFit/>
          </a:bodyPr>
          <a:lstStyle>
            <a:lvl1pPr algn="ctr" defTabSz="498475">
              <a:spcBef>
                <a:spcPts val="900"/>
              </a:spcBef>
              <a:defRPr sz="1600">
                <a:solidFill>
                  <a:srgbClr val="F2F2F2"/>
                </a:solidFill>
                <a:latin typeface="Arial"/>
                <a:ea typeface="Arial"/>
                <a:cs typeface="Arial"/>
                <a:sym typeface="Arial"/>
              </a:defRPr>
            </a:lvl1pPr>
          </a:lstStyle>
          <a:p>
            <a:pPr lvl="0">
              <a:defRPr sz="1800">
                <a:solidFill>
                  <a:srgbClr val="000000"/>
                </a:solidFill>
              </a:defRPr>
            </a:pPr>
            <a:r>
              <a:rPr sz="1600">
                <a:solidFill>
                  <a:srgbClr val="F2F2F2"/>
                </a:solidFill>
              </a:rPr>
              <a:t>MEDIUM</a:t>
            </a:r>
          </a:p>
        </p:txBody>
      </p:sp>
      <p:sp>
        <p:nvSpPr>
          <p:cNvPr id="153" name="Shape 153"/>
          <p:cNvSpPr/>
          <p:nvPr/>
        </p:nvSpPr>
        <p:spPr>
          <a:xfrm>
            <a:off x="520700" y="6611937"/>
            <a:ext cx="1198563" cy="374351"/>
          </a:xfrm>
          <a:prstGeom prst="rect">
            <a:avLst/>
          </a:prstGeom>
          <a:solidFill>
            <a:srgbClr val="656151"/>
          </a:solidFill>
          <a:ln w="50800">
            <a:solidFill>
              <a:srgbClr val="00CC00"/>
            </a:solidFill>
            <a:round/>
          </a:ln>
          <a:extLst>
            <a:ext uri="{C572A759-6A51-4108-AA02-DFA0A04FC94B}">
              <ma14:wrappingTextBoxFlag xmlns:ma14="http://schemas.microsoft.com/office/mac/drawingml/2011/main" val="1"/>
            </a:ext>
          </a:extLst>
        </p:spPr>
        <p:txBody>
          <a:bodyPr lIns="50799" tIns="50799" rIns="50799" bIns="50799">
            <a:spAutoFit/>
          </a:bodyPr>
          <a:lstStyle>
            <a:lvl1pPr algn="ctr" defTabSz="498475">
              <a:spcBef>
                <a:spcPts val="900"/>
              </a:spcBef>
              <a:defRPr sz="1600">
                <a:solidFill>
                  <a:srgbClr val="F2F2F2"/>
                </a:solidFill>
                <a:latin typeface="Arial"/>
                <a:ea typeface="Arial"/>
                <a:cs typeface="Arial"/>
                <a:sym typeface="Arial"/>
              </a:defRPr>
            </a:lvl1pPr>
          </a:lstStyle>
          <a:p>
            <a:pPr lvl="0">
              <a:defRPr sz="1800">
                <a:solidFill>
                  <a:srgbClr val="000000"/>
                </a:solidFill>
              </a:defRPr>
            </a:pPr>
            <a:r>
              <a:rPr sz="1600">
                <a:solidFill>
                  <a:srgbClr val="F2F2F2"/>
                </a:solidFill>
              </a:rPr>
              <a:t>LOW</a:t>
            </a:r>
          </a:p>
        </p:txBody>
      </p:sp>
      <p:sp>
        <p:nvSpPr>
          <p:cNvPr id="154" name="Shape 154"/>
          <p:cNvSpPr/>
          <p:nvPr/>
        </p:nvSpPr>
        <p:spPr>
          <a:xfrm>
            <a:off x="8305800" y="3962400"/>
            <a:ext cx="1600200" cy="0"/>
          </a:xfrm>
          <a:prstGeom prst="line">
            <a:avLst/>
          </a:prstGeom>
          <a:ln>
            <a:solidFill>
              <a:srgbClr val="FFFFFF"/>
            </a:solidFill>
            <a:round/>
          </a:ln>
        </p:spPr>
        <p:txBody>
          <a:bodyPr lIns="0" tIns="0" rIns="0" bIns="0"/>
          <a:lstStyle/>
          <a:p>
            <a:pPr lvl="0" defTabSz="457200">
              <a:defRPr sz="1200">
                <a:solidFill>
                  <a:srgbClr val="000000"/>
                </a:solidFill>
                <a:latin typeface="+mn-lt"/>
                <a:ea typeface="+mn-ea"/>
                <a:cs typeface="+mn-cs"/>
                <a:sym typeface="Helvetica"/>
              </a:defRPr>
            </a:pPr>
          </a:p>
        </p:txBody>
      </p:sp>
    </p:spTree>
  </p:cSld>
  <p:clrMapOvr>
    <a:masterClrMapping/>
  </p:clrMapOvr>
  <p:transition spd="med" advClick="1"/>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6" name="Shape 156"/>
          <p:cNvSpPr/>
          <p:nvPr>
            <p:ph type="body" idx="4294967295"/>
          </p:nvPr>
        </p:nvSpPr>
        <p:spPr>
          <a:xfrm>
            <a:off x="381000" y="1371600"/>
            <a:ext cx="9142413" cy="5035550"/>
          </a:xfrm>
          <a:prstGeom prst="rect">
            <a:avLst/>
          </a:prstGeom>
        </p:spPr>
        <p:txBody>
          <a:bodyPr lIns="0" tIns="0" rIns="0" bIns="0">
            <a:normAutofit fontScale="100000" lnSpcReduction="0"/>
          </a:bodyPr>
          <a:lstStyle/>
          <a:p>
            <a:pPr lvl="0" marL="211666" indent="-211666" algn="just">
              <a:spcBef>
                <a:spcPts val="400"/>
              </a:spcBef>
              <a:defRPr sz="1800">
                <a:solidFill>
                  <a:srgbClr val="000000"/>
                </a:solidFill>
              </a:defRPr>
            </a:pPr>
            <a:r>
              <a:rPr sz="2000">
                <a:solidFill>
                  <a:srgbClr val="FFFFFF"/>
                </a:solidFill>
              </a:rPr>
              <a:t>Lo schema rappresenta l’ipotesi riorganizzativa dell’attuale OPG di Castiglione. La struttura dovrebbe essere costituita da 6 REMS intese come unità funzionali e modulari di un medesimo percorso di cura.</a:t>
            </a:r>
            <a:endParaRPr sz="2000">
              <a:solidFill>
                <a:srgbClr val="FFFFFF"/>
              </a:solidFill>
            </a:endParaRPr>
          </a:p>
          <a:p>
            <a:pPr lvl="0" algn="just">
              <a:spcBef>
                <a:spcPts val="400"/>
              </a:spcBef>
              <a:buSzTx/>
              <a:buNone/>
              <a:defRPr sz="1800">
                <a:solidFill>
                  <a:srgbClr val="000000"/>
                </a:solidFill>
              </a:defRPr>
            </a:pPr>
            <a:r>
              <a:rPr sz="2000">
                <a:solidFill>
                  <a:srgbClr val="FFFFFF"/>
                </a:solidFill>
              </a:rPr>
              <a:t> </a:t>
            </a:r>
            <a:endParaRPr sz="2000">
              <a:solidFill>
                <a:srgbClr val="FFFFFF"/>
              </a:solidFill>
            </a:endParaRPr>
          </a:p>
          <a:p>
            <a:pPr lvl="0" marL="211666" indent="-211666" algn="just">
              <a:spcBef>
                <a:spcPts val="400"/>
              </a:spcBef>
              <a:defRPr sz="1800">
                <a:solidFill>
                  <a:srgbClr val="000000"/>
                </a:solidFill>
              </a:defRPr>
            </a:pPr>
            <a:r>
              <a:rPr sz="2000">
                <a:solidFill>
                  <a:srgbClr val="FF9900"/>
                </a:solidFill>
              </a:rPr>
              <a:t>1 REMS osservazione/valutazione + unità acuti</a:t>
            </a:r>
            <a:endParaRPr sz="2000">
              <a:solidFill>
                <a:srgbClr val="FF9900"/>
              </a:solidFill>
            </a:endParaRPr>
          </a:p>
          <a:p>
            <a:pPr lvl="0" algn="just">
              <a:spcBef>
                <a:spcPts val="400"/>
              </a:spcBef>
              <a:buSzTx/>
              <a:buNone/>
              <a:defRPr sz="1800">
                <a:solidFill>
                  <a:srgbClr val="000000"/>
                </a:solidFill>
              </a:defRPr>
            </a:pPr>
            <a:r>
              <a:rPr sz="2000">
                <a:solidFill>
                  <a:srgbClr val="FF9900"/>
                </a:solidFill>
              </a:rPr>
              <a:t> </a:t>
            </a:r>
            <a:endParaRPr sz="2000">
              <a:solidFill>
                <a:srgbClr val="FF9900"/>
              </a:solidFill>
            </a:endParaRPr>
          </a:p>
          <a:p>
            <a:pPr lvl="0" marL="211666" indent="-211666" algn="just">
              <a:spcBef>
                <a:spcPts val="400"/>
              </a:spcBef>
              <a:defRPr sz="1800">
                <a:solidFill>
                  <a:srgbClr val="000000"/>
                </a:solidFill>
              </a:defRPr>
            </a:pPr>
            <a:r>
              <a:rPr sz="2000">
                <a:solidFill>
                  <a:srgbClr val="FF9900"/>
                </a:solidFill>
              </a:rPr>
              <a:t>4 REMS per attuazione del trattamento e riabilitazione (unità di degenza) individuate in base a macro aree psicopatologiche e specificità di cure </a:t>
            </a:r>
            <a:endParaRPr sz="2000">
              <a:solidFill>
                <a:srgbClr val="FF9900"/>
              </a:solidFill>
            </a:endParaRPr>
          </a:p>
          <a:p>
            <a:pPr lvl="0" algn="just">
              <a:defRPr sz="1800">
                <a:solidFill>
                  <a:srgbClr val="000000"/>
                </a:solidFill>
              </a:defRPr>
            </a:pPr>
            <a:endParaRPr sz="2000">
              <a:solidFill>
                <a:srgbClr val="FF9900"/>
              </a:solidFill>
            </a:endParaRPr>
          </a:p>
          <a:p>
            <a:pPr lvl="0" marL="211666" indent="-211666">
              <a:spcBef>
                <a:spcPts val="400"/>
              </a:spcBef>
              <a:defRPr sz="1800">
                <a:solidFill>
                  <a:srgbClr val="000000"/>
                </a:solidFill>
              </a:defRPr>
            </a:pPr>
            <a:r>
              <a:rPr sz="2000">
                <a:solidFill>
                  <a:srgbClr val="FF9900"/>
                </a:solidFill>
              </a:rPr>
              <a:t>1 REMS di degenza femminile suddivisa in due moduli, l’uno afferente all’Asse I (Spettro psicotico/Disturbi dell’umore) l’altro all’Asse II (Disturbi di Personalità)</a:t>
            </a:r>
          </a:p>
        </p:txBody>
      </p:sp>
    </p:spTree>
  </p:cSld>
  <p:clrMapOvr>
    <a:masterClrMapping/>
  </p:clrMapOvr>
  <p:transition spd="med" advClick="1"/>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60" name="Group 160"/>
          <p:cNvGrpSpPr/>
          <p:nvPr/>
        </p:nvGrpSpPr>
        <p:grpSpPr>
          <a:xfrm>
            <a:off x="-203588" y="1009746"/>
            <a:ext cx="3686980" cy="6780720"/>
            <a:chOff x="-293871" y="-883865"/>
            <a:chExt cx="3686979" cy="6780719"/>
          </a:xfrm>
        </p:grpSpPr>
        <p:sp>
          <p:nvSpPr>
            <p:cNvPr id="158" name="Shape 158"/>
            <p:cNvSpPr/>
            <p:nvPr/>
          </p:nvSpPr>
          <p:spPr>
            <a:xfrm rot="10486129">
              <a:off x="-9353" y="-765420"/>
              <a:ext cx="2889370" cy="63731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3583"/>
                    <a:pt x="21600" y="8002"/>
                  </a:cubicBezTo>
                  <a:lnTo>
                    <a:pt x="21600" y="12041"/>
                  </a:lnTo>
                  <a:cubicBezTo>
                    <a:pt x="21600" y="15005"/>
                    <a:pt x="17179" y="17726"/>
                    <a:pt x="10110" y="19113"/>
                  </a:cubicBezTo>
                  <a:lnTo>
                    <a:pt x="10110" y="21600"/>
                  </a:lnTo>
                  <a:lnTo>
                    <a:pt x="0" y="18024"/>
                  </a:lnTo>
                  <a:lnTo>
                    <a:pt x="10110" y="12588"/>
                  </a:lnTo>
                  <a:lnTo>
                    <a:pt x="10110" y="15074"/>
                  </a:lnTo>
                  <a:cubicBezTo>
                    <a:pt x="15459" y="14025"/>
                    <a:pt x="19374" y="12192"/>
                    <a:pt x="20901" y="10022"/>
                  </a:cubicBezTo>
                  <a:lnTo>
                    <a:pt x="20901" y="10022"/>
                  </a:lnTo>
                  <a:cubicBezTo>
                    <a:pt x="18420" y="6498"/>
                    <a:pt x="9830" y="4039"/>
                    <a:pt x="0" y="4039"/>
                  </a:cubicBezTo>
                  <a:close/>
                </a:path>
              </a:pathLst>
            </a:custGeom>
            <a:solidFill>
              <a:srgbClr val="CCCC00"/>
            </a:solidFill>
            <a:ln w="12700" cap="flat">
              <a:noFill/>
              <a:miter lim="400000"/>
            </a:ln>
            <a:effectLst/>
          </p:spPr>
          <p:txBody>
            <a:bodyPr wrap="square" lIns="50736" tIns="50736" rIns="50736" bIns="50736" numCol="1" anchor="ctr">
              <a:noAutofit/>
            </a:bodyPr>
            <a:lstStyle/>
            <a:p>
              <a:pPr lvl="0" defTabSz="914400">
                <a:defRPr sz="2600">
                  <a:solidFill>
                    <a:srgbClr val="000000"/>
                  </a:solidFill>
                  <a:uFill>
                    <a:solidFill/>
                  </a:uFill>
                  <a:latin typeface="Times New Roman"/>
                  <a:ea typeface="Times New Roman"/>
                  <a:cs typeface="Times New Roman"/>
                  <a:sym typeface="Times New Roman"/>
                </a:defRPr>
              </a:pPr>
            </a:p>
          </p:txBody>
        </p:sp>
        <p:sp>
          <p:nvSpPr>
            <p:cNvPr id="159" name="Shape 159"/>
            <p:cNvSpPr/>
            <p:nvPr/>
          </p:nvSpPr>
          <p:spPr>
            <a:xfrm rot="10486129">
              <a:off x="365992" y="2618130"/>
              <a:ext cx="2889371" cy="31535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6427"/>
                    <a:pt x="21600" y="14355"/>
                  </a:cubicBezTo>
                  <a:lnTo>
                    <a:pt x="21600" y="21600"/>
                  </a:lnTo>
                  <a:cubicBezTo>
                    <a:pt x="21600" y="13672"/>
                    <a:pt x="11929" y="7245"/>
                    <a:pt x="0" y="7245"/>
                  </a:cubicBezTo>
                  <a:close/>
                </a:path>
              </a:pathLst>
            </a:custGeom>
            <a:solidFill>
              <a:srgbClr val="A3A300"/>
            </a:solidFill>
            <a:ln w="12700" cap="flat">
              <a:noFill/>
              <a:miter lim="400000"/>
            </a:ln>
            <a:effectLst/>
          </p:spPr>
          <p:txBody>
            <a:bodyPr wrap="square" lIns="50736" tIns="50736" rIns="50736" bIns="50736" numCol="1" anchor="ctr">
              <a:noAutofit/>
            </a:bodyPr>
            <a:lstStyle/>
            <a:p>
              <a:pPr lvl="0" defTabSz="914400">
                <a:defRPr sz="2600">
                  <a:solidFill>
                    <a:srgbClr val="000000"/>
                  </a:solidFill>
                  <a:uFill>
                    <a:solidFill/>
                  </a:uFill>
                  <a:latin typeface="Times New Roman"/>
                  <a:ea typeface="Times New Roman"/>
                  <a:cs typeface="Times New Roman"/>
                  <a:sym typeface="Times New Roman"/>
                </a:defRPr>
              </a:pPr>
            </a:p>
          </p:txBody>
        </p:sp>
      </p:grpSp>
      <p:sp>
        <p:nvSpPr>
          <p:cNvPr id="161" name="Shape 161"/>
          <p:cNvSpPr/>
          <p:nvPr/>
        </p:nvSpPr>
        <p:spPr>
          <a:xfrm>
            <a:off x="3731362" y="6681245"/>
            <a:ext cx="3116420" cy="850895"/>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lvl1pPr algn="ctr" defTabSz="749808">
              <a:defRPr sz="5412">
                <a:ln w="7045">
                  <a:solidFill>
                    <a:srgbClr val="FFCC00"/>
                  </a:solidFill>
                </a:ln>
                <a:solidFill>
                  <a:srgbClr val="FFCC00"/>
                </a:solidFill>
                <a:uFill>
                  <a:solidFill>
                    <a:srgbClr val="FFCC00"/>
                  </a:solidFill>
                </a:uFill>
                <a:latin typeface="Impact"/>
                <a:ea typeface="Impact"/>
                <a:cs typeface="Impact"/>
                <a:sym typeface="Impact"/>
              </a:defRPr>
            </a:lvl1pPr>
          </a:lstStyle>
          <a:p>
            <a:pPr lvl="0">
              <a:defRPr sz="1800">
                <a:ln w="9525">
                  <a:noFill/>
                </a:ln>
                <a:solidFill>
                  <a:srgbClr val="000000"/>
                </a:solidFill>
                <a:uFillTx/>
              </a:defRPr>
            </a:pPr>
            <a:r>
              <a:rPr sz="5412">
                <a:ln w="7045">
                  <a:solidFill>
                    <a:srgbClr val="FFCC00"/>
                  </a:solidFill>
                </a:ln>
                <a:solidFill>
                  <a:srgbClr val="FFCC00"/>
                </a:solidFill>
                <a:uFill>
                  <a:solidFill>
                    <a:srgbClr val="FFCC00"/>
                  </a:solidFill>
                </a:uFill>
              </a:rPr>
              <a:t>DSM</a:t>
            </a:r>
          </a:p>
        </p:txBody>
      </p:sp>
      <p:sp>
        <p:nvSpPr>
          <p:cNvPr id="162" name="Shape 162"/>
          <p:cNvSpPr/>
          <p:nvPr/>
        </p:nvSpPr>
        <p:spPr>
          <a:xfrm>
            <a:off x="2927469" y="1060988"/>
            <a:ext cx="3116420" cy="1421234"/>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lvl1pPr algn="ctr" defTabSz="621791">
              <a:defRPr sz="4488">
                <a:ln w="4844">
                  <a:solidFill>
                    <a:srgbClr val="009900"/>
                  </a:solidFill>
                </a:ln>
                <a:solidFill>
                  <a:srgbClr val="00CC99"/>
                </a:solidFill>
                <a:uFill>
                  <a:solidFill>
                    <a:srgbClr val="00CC99"/>
                  </a:solidFill>
                </a:uFill>
                <a:latin typeface="Impact"/>
                <a:ea typeface="Impact"/>
                <a:cs typeface="Impact"/>
                <a:sym typeface="Impact"/>
              </a:defRPr>
            </a:lvl1pPr>
          </a:lstStyle>
          <a:p>
            <a:pPr lvl="0">
              <a:defRPr sz="1800">
                <a:ln w="9525">
                  <a:noFill/>
                </a:ln>
                <a:solidFill>
                  <a:srgbClr val="000000"/>
                </a:solidFill>
                <a:uFillTx/>
              </a:defRPr>
            </a:pPr>
            <a:r>
              <a:rPr sz="4488">
                <a:ln w="4844">
                  <a:solidFill>
                    <a:srgbClr val="009900"/>
                  </a:solidFill>
                </a:ln>
                <a:solidFill>
                  <a:srgbClr val="00CC99"/>
                </a:solidFill>
                <a:uFill>
                  <a:solidFill>
                    <a:srgbClr val="00CC99"/>
                  </a:solidFill>
                </a:uFill>
              </a:rPr>
              <a:t>magistratura</a:t>
            </a:r>
          </a:p>
        </p:txBody>
      </p:sp>
      <p:grpSp>
        <p:nvGrpSpPr>
          <p:cNvPr id="165" name="Group 165"/>
          <p:cNvGrpSpPr/>
          <p:nvPr/>
        </p:nvGrpSpPr>
        <p:grpSpPr>
          <a:xfrm>
            <a:off x="6404389" y="1560710"/>
            <a:ext cx="4092408" cy="5522509"/>
            <a:chOff x="0" y="0"/>
            <a:chExt cx="4092407" cy="5522507"/>
          </a:xfrm>
        </p:grpSpPr>
        <p:sp>
          <p:nvSpPr>
            <p:cNvPr id="163" name="Shape 163"/>
            <p:cNvSpPr/>
            <p:nvPr/>
          </p:nvSpPr>
          <p:spPr>
            <a:xfrm rot="5400000">
              <a:off x="-715051" y="715050"/>
              <a:ext cx="5522509" cy="40924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0" y="9671"/>
                    <a:pt x="3967" y="0"/>
                    <a:pt x="8860" y="0"/>
                  </a:cubicBezTo>
                  <a:lnTo>
                    <a:pt x="11464" y="0"/>
                  </a:lnTo>
                  <a:cubicBezTo>
                    <a:pt x="15218" y="0"/>
                    <a:pt x="18565" y="5770"/>
                    <a:pt x="19817" y="14400"/>
                  </a:cubicBezTo>
                  <a:lnTo>
                    <a:pt x="21600" y="14400"/>
                  </a:lnTo>
                  <a:lnTo>
                    <a:pt x="19022" y="21600"/>
                  </a:lnTo>
                  <a:lnTo>
                    <a:pt x="15431" y="14400"/>
                  </a:lnTo>
                  <a:lnTo>
                    <a:pt x="17213" y="14400"/>
                  </a:lnTo>
                  <a:cubicBezTo>
                    <a:pt x="16120" y="6860"/>
                    <a:pt x="13407" y="1410"/>
                    <a:pt x="10162" y="234"/>
                  </a:cubicBezTo>
                  <a:lnTo>
                    <a:pt x="10162" y="234"/>
                  </a:lnTo>
                  <a:cubicBezTo>
                    <a:pt x="5819" y="1807"/>
                    <a:pt x="2604" y="10896"/>
                    <a:pt x="2604" y="21600"/>
                  </a:cubicBezTo>
                  <a:close/>
                </a:path>
              </a:pathLst>
            </a:custGeom>
            <a:solidFill>
              <a:srgbClr val="00CC99"/>
            </a:solidFill>
            <a:ln w="12700" cap="flat">
              <a:noFill/>
              <a:miter lim="400000"/>
            </a:ln>
            <a:effectLst/>
          </p:spPr>
          <p:txBody>
            <a:bodyPr wrap="square" lIns="50736" tIns="50736" rIns="50736" bIns="50736" numCol="1" anchor="ctr">
              <a:noAutofit/>
            </a:bodyPr>
            <a:lstStyle/>
            <a:p>
              <a:pPr lvl="0" defTabSz="914400">
                <a:defRPr sz="2600">
                  <a:solidFill>
                    <a:srgbClr val="000000"/>
                  </a:solidFill>
                  <a:uFill>
                    <a:solidFill/>
                  </a:uFill>
                  <a:latin typeface="Times New Roman"/>
                  <a:ea typeface="Times New Roman"/>
                  <a:cs typeface="Times New Roman"/>
                  <a:sym typeface="Times New Roman"/>
                </a:defRPr>
              </a:pPr>
            </a:p>
          </p:txBody>
        </p:sp>
        <p:sp>
          <p:nvSpPr>
            <p:cNvPr id="164" name="Shape 164"/>
            <p:cNvSpPr/>
            <p:nvPr/>
          </p:nvSpPr>
          <p:spPr>
            <a:xfrm rot="5400000">
              <a:off x="747148" y="-747149"/>
              <a:ext cx="2598111" cy="40924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0" y="9671"/>
                    <a:pt x="8432" y="0"/>
                    <a:pt x="18833" y="0"/>
                  </a:cubicBezTo>
                  <a:cubicBezTo>
                    <a:pt x="19759" y="0"/>
                    <a:pt x="20684" y="78"/>
                    <a:pt x="21600" y="234"/>
                  </a:cubicBezTo>
                  <a:lnTo>
                    <a:pt x="21600" y="234"/>
                  </a:lnTo>
                  <a:cubicBezTo>
                    <a:pt x="12369" y="1807"/>
                    <a:pt x="5534" y="10896"/>
                    <a:pt x="5534" y="21600"/>
                  </a:cubicBezTo>
                  <a:close/>
                </a:path>
              </a:pathLst>
            </a:custGeom>
            <a:solidFill>
              <a:srgbClr val="00A37A"/>
            </a:solidFill>
            <a:ln w="12700" cap="flat">
              <a:noFill/>
              <a:miter lim="400000"/>
            </a:ln>
            <a:effectLst/>
          </p:spPr>
          <p:txBody>
            <a:bodyPr wrap="square" lIns="50736" tIns="50736" rIns="50736" bIns="50736" numCol="1" anchor="ctr">
              <a:noAutofit/>
            </a:bodyPr>
            <a:lstStyle/>
            <a:p>
              <a:pPr lvl="0" defTabSz="914400">
                <a:defRPr sz="2600">
                  <a:solidFill>
                    <a:srgbClr val="000000"/>
                  </a:solidFill>
                  <a:uFill>
                    <a:solidFill/>
                  </a:uFill>
                  <a:latin typeface="Times New Roman"/>
                  <a:ea typeface="Times New Roman"/>
                  <a:cs typeface="Times New Roman"/>
                  <a:sym typeface="Times New Roman"/>
                </a:defRPr>
              </a:pPr>
            </a:p>
          </p:txBody>
        </p:sp>
      </p:grpSp>
      <p:sp>
        <p:nvSpPr>
          <p:cNvPr id="166" name="Shape 166"/>
          <p:cNvSpPr/>
          <p:nvPr/>
        </p:nvSpPr>
        <p:spPr>
          <a:xfrm>
            <a:off x="1687109" y="275950"/>
            <a:ext cx="6373180" cy="774574"/>
          </a:xfrm>
          <a:prstGeom prst="rect">
            <a:avLst/>
          </a:prstGeom>
          <a:ln w="12700">
            <a:miter lim="400000"/>
          </a:ln>
          <a:extLst>
            <a:ext uri="{C572A759-6A51-4108-AA02-DFA0A04FC94B}">
              <ma14:wrappingTextBoxFlag xmlns:ma14="http://schemas.microsoft.com/office/mac/drawingml/2011/main" val="1"/>
            </a:ext>
          </a:extLst>
        </p:spPr>
        <p:txBody>
          <a:bodyPr lIns="50736" tIns="50736" rIns="50736" bIns="50736">
            <a:spAutoFit/>
          </a:bodyPr>
          <a:lstStyle>
            <a:lvl1pPr algn="ctr" defTabSz="914400">
              <a:lnSpc>
                <a:spcPct val="150000"/>
              </a:lnSpc>
              <a:defRPr b="1" sz="4400">
                <a:solidFill>
                  <a:srgbClr val="FFFFFF"/>
                </a:solidFill>
                <a:effectLst>
                  <a:outerShdw sx="100000" sy="100000" kx="0" ky="0" algn="b" rotWithShape="0" blurRad="12700" dist="25400" dir="2700000">
                    <a:srgbClr val="000000"/>
                  </a:outerShdw>
                </a:effectLst>
                <a:uFill>
                  <a:solidFill>
                    <a:srgbClr val="FFFFFF"/>
                  </a:solidFill>
                </a:uFill>
              </a:defRPr>
            </a:lvl1pPr>
          </a:lstStyle>
          <a:p>
            <a:pPr lvl="0">
              <a:defRPr b="0" sz="1800">
                <a:solidFill>
                  <a:srgbClr val="000000"/>
                </a:solidFill>
                <a:effectLst/>
                <a:uFillTx/>
              </a:defRPr>
            </a:pPr>
            <a:r>
              <a:rPr b="1" sz="4400">
                <a:solidFill>
                  <a:srgbClr val="FFFFFF"/>
                </a:solidFill>
                <a:effectLst>
                  <a:outerShdw sx="100000" sy="100000" kx="0" ky="0" algn="b" rotWithShape="0" blurRad="12700" dist="25400" dir="2700000">
                    <a:srgbClr val="000000"/>
                  </a:outerShdw>
                </a:effectLst>
                <a:uFill>
                  <a:solidFill>
                    <a:srgbClr val="FFFFFF"/>
                  </a:solidFill>
                </a:uFill>
              </a:rPr>
              <a:t>Il dialogo si stringe</a:t>
            </a:r>
          </a:p>
        </p:txBody>
      </p:sp>
      <p:pic>
        <p:nvPicPr>
          <p:cNvPr id="167" name="89F94BE5-1E9C-47A7-B756-8F1D3B03D008-L0-001.jpeg"/>
          <p:cNvPicPr/>
          <p:nvPr/>
        </p:nvPicPr>
        <p:blipFill>
          <a:blip r:embed="rId2">
            <a:extLst/>
          </a:blip>
          <a:srcRect l="0" t="0" r="6502" b="7910"/>
          <a:stretch>
            <a:fillRect/>
          </a:stretch>
        </p:blipFill>
        <p:spPr>
          <a:xfrm>
            <a:off x="3274554" y="3304714"/>
            <a:ext cx="3198495" cy="2191103"/>
          </a:xfrm>
          <a:prstGeom prst="rect">
            <a:avLst/>
          </a:prstGeom>
          <a:ln w="12700">
            <a:miter lim="400000"/>
          </a:ln>
        </p:spPr>
      </p:pic>
    </p:spTree>
  </p:cSld>
  <p:clrMapOvr>
    <a:masterClrMapping/>
  </p:clrMapOvr>
  <p:transition spd="med" advClick="1"/>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9" name="Shape 169"/>
          <p:cNvSpPr/>
          <p:nvPr>
            <p:ph type="title" idx="4294967295"/>
          </p:nvPr>
        </p:nvSpPr>
        <p:spPr>
          <a:xfrm>
            <a:off x="508000" y="307975"/>
            <a:ext cx="9142413" cy="1271588"/>
          </a:xfrm>
          <a:prstGeom prst="rect">
            <a:avLst/>
          </a:prstGeom>
        </p:spPr>
        <p:txBody>
          <a:bodyPr lIns="0" tIns="0" rIns="0" bIns="0">
            <a:normAutofit fontScale="100000" lnSpcReduction="0"/>
          </a:bodyPr>
          <a:lstStyle/>
          <a:p>
            <a:pPr lvl="0">
              <a:defRPr sz="1800">
                <a:solidFill>
                  <a:srgbClr val="000000"/>
                </a:solidFill>
              </a:defRPr>
            </a:pPr>
            <a:r>
              <a:rPr sz="4000">
                <a:solidFill>
                  <a:srgbClr val="FFFF9E"/>
                </a:solidFill>
                <a:effectLst>
                  <a:outerShdw sx="100000" sy="100000" kx="0" ky="0" algn="b" rotWithShape="0" blurRad="12700" dist="25400" dir="2700000">
                    <a:srgbClr val="000000"/>
                  </a:outerShdw>
                </a:effectLst>
              </a:rPr>
              <a:t>Percorso integrato DSM -</a:t>
            </a:r>
            <a:br>
              <a:rPr sz="4000">
                <a:solidFill>
                  <a:srgbClr val="FFFF9E"/>
                </a:solidFill>
                <a:effectLst>
                  <a:outerShdw sx="100000" sy="100000" kx="0" ky="0" algn="b" rotWithShape="0" blurRad="12700" dist="25400" dir="2700000">
                    <a:srgbClr val="000000"/>
                  </a:outerShdw>
                </a:effectLst>
              </a:rPr>
            </a:br>
            <a:r>
              <a:rPr sz="4000">
                <a:solidFill>
                  <a:srgbClr val="FFFF9E"/>
                </a:solidFill>
                <a:effectLst>
                  <a:outerShdw sx="100000" sy="100000" kx="0" ky="0" algn="b" rotWithShape="0" blurRad="12700" dist="25400" dir="2700000">
                    <a:srgbClr val="000000"/>
                  </a:outerShdw>
                </a:effectLst>
              </a:rPr>
              <a:t>struttura polimodulare REMS</a:t>
            </a:r>
          </a:p>
        </p:txBody>
      </p:sp>
      <p:pic>
        <p:nvPicPr>
          <p:cNvPr id="170" name="image.png"/>
          <p:cNvPicPr/>
          <p:nvPr/>
        </p:nvPicPr>
        <p:blipFill>
          <a:blip r:embed="rId2">
            <a:extLst/>
          </a:blip>
          <a:srcRect l="0" t="0" r="1389" b="0"/>
          <a:stretch>
            <a:fillRect/>
          </a:stretch>
        </p:blipFill>
        <p:spPr>
          <a:xfrm>
            <a:off x="387961" y="1816100"/>
            <a:ext cx="9508514" cy="5738813"/>
          </a:xfrm>
          <a:prstGeom prst="rect">
            <a:avLst/>
          </a:prstGeom>
          <a:ln w="12700">
            <a:miter lim="400000"/>
          </a:ln>
        </p:spPr>
      </p:pic>
    </p:spTree>
  </p:cSld>
  <p:clrMapOvr>
    <a:masterClrMapping/>
  </p:clrMapOvr>
  <p:transition spd="med" advClick="1"/>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2" name="Shape 17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pPr>
            <a:fld id="{86CB4B4D-7CA3-9044-876B-883B54F8677D}" type="slidenum">
              <a:rPr sz="1400"/>
            </a:fld>
          </a:p>
        </p:txBody>
      </p:sp>
      <p:sp>
        <p:nvSpPr>
          <p:cNvPr id="173" name="Shape 173"/>
          <p:cNvSpPr/>
          <p:nvPr/>
        </p:nvSpPr>
        <p:spPr>
          <a:xfrm rot="21576519">
            <a:off x="243528" y="-497537"/>
            <a:ext cx="8901706" cy="1986154"/>
          </a:xfrm>
          <a:prstGeom prst="rect">
            <a:avLst/>
          </a:prstGeom>
          <a:ln w="12700">
            <a:miter lim="400000"/>
          </a:ln>
          <a:extLst>
            <a:ext uri="{C572A759-6A51-4108-AA02-DFA0A04FC94B}">
              <ma14:wrappingTextBoxFlag xmlns:ma14="http://schemas.microsoft.com/office/mac/drawingml/2011/main" val="1"/>
            </a:ext>
          </a:extLst>
        </p:spPr>
        <p:txBody>
          <a:bodyPr lIns="50736" tIns="50736" rIns="50736" bIns="50736">
            <a:spAutoFit/>
          </a:bodyPr>
          <a:lstStyle/>
          <a:p>
            <a:pPr lvl="0" algn="ctr" defTabSz="914400">
              <a:lnSpc>
                <a:spcPct val="90000"/>
              </a:lnSpc>
              <a:defRPr sz="1800">
                <a:solidFill>
                  <a:srgbClr val="000000"/>
                </a:solidFill>
              </a:defRPr>
            </a:pPr>
            <a:endParaRPr b="1" sz="4400">
              <a:solidFill>
                <a:srgbClr val="FFFFFF"/>
              </a:solidFill>
              <a:effectLst>
                <a:outerShdw sx="100000" sy="100000" kx="0" ky="0" algn="b" rotWithShape="0" blurRad="12700" dist="25400" dir="2700000">
                  <a:srgbClr val="000000"/>
                </a:outerShdw>
              </a:effectLst>
            </a:endParaRPr>
          </a:p>
          <a:p>
            <a:pPr lvl="0" algn="ctr" defTabSz="914400">
              <a:lnSpc>
                <a:spcPct val="90000"/>
              </a:lnSpc>
              <a:defRPr sz="1800">
                <a:solidFill>
                  <a:srgbClr val="000000"/>
                </a:solidFill>
              </a:defRPr>
            </a:pPr>
            <a:r>
              <a:rPr b="1" sz="4400">
                <a:solidFill>
                  <a:srgbClr val="FFFFFF"/>
                </a:solidFill>
                <a:effectLst>
                  <a:outerShdw sx="100000" sy="100000" kx="0" ky="0" algn="b" rotWithShape="0" blurRad="12700" dist="25400" dir="2700000">
                    <a:srgbClr val="000000"/>
                  </a:outerShdw>
                </a:effectLst>
              </a:rPr>
              <a:t>Le comunità di cura  </a:t>
            </a:r>
            <a:endParaRPr b="1" sz="4400">
              <a:solidFill>
                <a:srgbClr val="FFFFFF"/>
              </a:solidFill>
              <a:effectLst>
                <a:outerShdw sx="100000" sy="100000" kx="0" ky="0" algn="b" rotWithShape="0" blurRad="12700" dist="25400" dir="2700000">
                  <a:srgbClr val="000000"/>
                </a:outerShdw>
              </a:effectLst>
            </a:endParaRPr>
          </a:p>
          <a:p>
            <a:pPr lvl="0" algn="ctr" defTabSz="914400">
              <a:lnSpc>
                <a:spcPct val="90000"/>
              </a:lnSpc>
              <a:defRPr sz="1800">
                <a:solidFill>
                  <a:srgbClr val="000000"/>
                </a:solidFill>
              </a:defRPr>
            </a:pPr>
            <a:r>
              <a:rPr b="1" sz="4400">
                <a:solidFill>
                  <a:srgbClr val="FFFFFF"/>
                </a:solidFill>
                <a:effectLst>
                  <a:outerShdw sx="100000" sy="100000" kx="0" ky="0" algn="b" rotWithShape="0" blurRad="12700" dist="25400" dir="2700000">
                    <a:srgbClr val="000000"/>
                  </a:outerShdw>
                </a:effectLst>
              </a:rPr>
              <a:t>e non nuovi piccoli manicomi</a:t>
            </a:r>
          </a:p>
        </p:txBody>
      </p:sp>
      <p:pic>
        <p:nvPicPr>
          <p:cNvPr id="174" name="Icaro chagall.jpeg"/>
          <p:cNvPicPr/>
          <p:nvPr/>
        </p:nvPicPr>
        <p:blipFill>
          <a:blip r:embed="rId2">
            <a:extLst/>
          </a:blip>
          <a:stretch>
            <a:fillRect/>
          </a:stretch>
        </p:blipFill>
        <p:spPr>
          <a:xfrm>
            <a:off x="407474" y="1554393"/>
            <a:ext cx="5356833" cy="5714092"/>
          </a:xfrm>
          <a:prstGeom prst="rect">
            <a:avLst/>
          </a:prstGeom>
          <a:ln w="12700">
            <a:miter lim="400000"/>
          </a:ln>
        </p:spPr>
      </p:pic>
      <p:sp>
        <p:nvSpPr>
          <p:cNvPr id="175" name="Shape 175"/>
          <p:cNvSpPr/>
          <p:nvPr/>
        </p:nvSpPr>
        <p:spPr>
          <a:xfrm rot="21576519">
            <a:off x="6039342" y="2669625"/>
            <a:ext cx="4146749" cy="4409314"/>
          </a:xfrm>
          <a:prstGeom prst="rect">
            <a:avLst/>
          </a:prstGeom>
          <a:ln w="12700">
            <a:miter lim="400000"/>
          </a:ln>
          <a:extLst>
            <a:ext uri="{C572A759-6A51-4108-AA02-DFA0A04FC94B}">
              <ma14:wrappingTextBoxFlag xmlns:ma14="http://schemas.microsoft.com/office/mac/drawingml/2011/main" val="1"/>
            </a:ext>
          </a:extLst>
        </p:spPr>
        <p:txBody>
          <a:bodyPr lIns="50736" tIns="50736" rIns="50736" bIns="50736">
            <a:spAutoFit/>
          </a:bodyPr>
          <a:lstStyle/>
          <a:p>
            <a:pPr lvl="0" algn="ctr" defTabSz="914400">
              <a:lnSpc>
                <a:spcPct val="90000"/>
              </a:lnSpc>
              <a:defRPr sz="1800">
                <a:solidFill>
                  <a:srgbClr val="000000"/>
                </a:solidFill>
              </a:defRPr>
            </a:pPr>
            <a:endParaRPr b="1" sz="4400">
              <a:solidFill>
                <a:srgbClr val="FFFFFF"/>
              </a:solidFill>
              <a:effectLst>
                <a:outerShdw sx="100000" sy="100000" kx="0" ky="0" algn="b" rotWithShape="0" blurRad="12700" dist="25400" dir="2700000">
                  <a:srgbClr val="000000"/>
                </a:outerShdw>
              </a:effectLst>
            </a:endParaRPr>
          </a:p>
          <a:p>
            <a:pPr lvl="0" algn="ctr" defTabSz="914400">
              <a:lnSpc>
                <a:spcPct val="90000"/>
              </a:lnSpc>
              <a:defRPr sz="1800">
                <a:solidFill>
                  <a:srgbClr val="000000"/>
                </a:solidFill>
              </a:defRPr>
            </a:pPr>
            <a:endParaRPr b="1" sz="4400">
              <a:solidFill>
                <a:srgbClr val="FFFFFF"/>
              </a:solidFill>
              <a:effectLst>
                <a:outerShdw sx="100000" sy="100000" kx="0" ky="0" algn="b" rotWithShape="0" blurRad="12700" dist="25400" dir="2700000">
                  <a:srgbClr val="000000"/>
                </a:outerShdw>
              </a:effectLst>
            </a:endParaRPr>
          </a:p>
          <a:p>
            <a:pPr lvl="0" algn="ctr" defTabSz="914400">
              <a:lnSpc>
                <a:spcPct val="90000"/>
              </a:lnSpc>
              <a:defRPr sz="1800">
                <a:solidFill>
                  <a:srgbClr val="000000"/>
                </a:solidFill>
              </a:defRPr>
            </a:pPr>
            <a:endParaRPr b="1" sz="4400">
              <a:solidFill>
                <a:srgbClr val="FFFFFF"/>
              </a:solidFill>
              <a:effectLst>
                <a:outerShdw sx="100000" sy="100000" kx="0" ky="0" algn="b" rotWithShape="0" blurRad="12700" dist="25400" dir="2700000">
                  <a:srgbClr val="000000"/>
                </a:outerShdw>
              </a:effectLst>
            </a:endParaRPr>
          </a:p>
          <a:p>
            <a:pPr lvl="0" algn="ctr" defTabSz="914400">
              <a:lnSpc>
                <a:spcPct val="90000"/>
              </a:lnSpc>
              <a:defRPr sz="1800">
                <a:solidFill>
                  <a:srgbClr val="000000"/>
                </a:solidFill>
              </a:defRPr>
            </a:pPr>
            <a:endParaRPr b="1" sz="4400">
              <a:solidFill>
                <a:srgbClr val="FFFFFF"/>
              </a:solidFill>
              <a:effectLst>
                <a:outerShdw sx="100000" sy="100000" kx="0" ky="0" algn="b" rotWithShape="0" blurRad="12700" dist="25400" dir="2700000">
                  <a:srgbClr val="000000"/>
                </a:outerShdw>
              </a:effectLst>
            </a:endParaRPr>
          </a:p>
          <a:p>
            <a:pPr lvl="0" algn="ctr" defTabSz="914400">
              <a:lnSpc>
                <a:spcPct val="90000"/>
              </a:lnSpc>
              <a:defRPr sz="1800">
                <a:solidFill>
                  <a:srgbClr val="000000"/>
                </a:solidFill>
              </a:defRPr>
            </a:pPr>
            <a:r>
              <a:rPr b="1" sz="4400">
                <a:solidFill>
                  <a:srgbClr val="FFFFFF"/>
                </a:solidFill>
                <a:effectLst>
                  <a:outerShdw sx="100000" sy="100000" kx="0" ky="0" algn="b" rotWithShape="0" blurRad="12700" dist="25400" dir="2700000">
                    <a:srgbClr val="000000"/>
                  </a:outerShdw>
                </a:effectLst>
              </a:rPr>
              <a:t>Esempi di esperienze</a:t>
            </a:r>
            <a:endParaRPr b="1" sz="4400">
              <a:solidFill>
                <a:srgbClr val="FFFFFF"/>
              </a:solidFill>
              <a:effectLst>
                <a:outerShdw sx="100000" sy="100000" kx="0" ky="0" algn="b" rotWithShape="0" blurRad="12700" dist="25400" dir="2700000">
                  <a:srgbClr val="000000"/>
                </a:outerShdw>
              </a:effectLst>
            </a:endParaRPr>
          </a:p>
          <a:p>
            <a:pPr lvl="0" algn="ctr" defTabSz="914400">
              <a:lnSpc>
                <a:spcPct val="90000"/>
              </a:lnSpc>
              <a:defRPr sz="1800">
                <a:solidFill>
                  <a:srgbClr val="000000"/>
                </a:solidFill>
              </a:defRPr>
            </a:pPr>
            <a:r>
              <a:rPr b="1" sz="4400">
                <a:solidFill>
                  <a:srgbClr val="FFFFFF"/>
                </a:solidFill>
                <a:effectLst>
                  <a:outerShdw sx="100000" sy="100000" kx="0" ky="0" algn="b" rotWithShape="0" blurRad="12700" dist="25400" dir="2700000">
                    <a:srgbClr val="000000"/>
                  </a:outerShdw>
                </a:effectLst>
              </a:rPr>
              <a:t> in atto</a:t>
            </a:r>
          </a:p>
        </p:txBody>
      </p:sp>
    </p:spTree>
  </p:cSld>
  <p:clrMapOvr>
    <a:masterClrMapping/>
  </p:clrMapOvr>
  <p:transitio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nodeType="clickEffect" presetClass="entr" presetSubtype="4" presetID="2" grpId="1" fill="hold">
                                  <p:stCondLst>
                                    <p:cond delay="0"/>
                                  </p:stCondLst>
                                  <p:iterate type="el" backwards="0">
                                    <p:tmAbs val="0"/>
                                  </p:iterate>
                                  <p:childTnLst>
                                    <p:set>
                                      <p:cBhvr>
                                        <p:cTn id="6" fill="hold"/>
                                        <p:tgtEl>
                                          <p:spTgt spid="173"/>
                                        </p:tgtEl>
                                        <p:attrNameLst>
                                          <p:attrName>style.visibility</p:attrName>
                                        </p:attrNameLst>
                                      </p:cBhvr>
                                      <p:to>
                                        <p:strVal val="visible"/>
                                      </p:to>
                                    </p:set>
                                    <p:anim calcmode="lin" valueType="num">
                                      <p:cBhvr>
                                        <p:cTn id="7" dur="500" fill="hold"/>
                                        <p:tgtEl>
                                          <p:spTgt spid="173"/>
                                        </p:tgtEl>
                                        <p:attrNameLst>
                                          <p:attrName>ppt_x</p:attrName>
                                        </p:attrNameLst>
                                      </p:cBhvr>
                                      <p:tavLst>
                                        <p:tav tm="0">
                                          <p:val>
                                            <p:strVal val="#ppt_x"/>
                                          </p:val>
                                        </p:tav>
                                        <p:tav tm="100000">
                                          <p:val>
                                            <p:strVal val="#ppt_x"/>
                                          </p:val>
                                        </p:tav>
                                      </p:tavLst>
                                    </p:anim>
                                    <p:anim calcmode="lin" valueType="num">
                                      <p:cBhvr>
                                        <p:cTn id="8" dur="500" fill="hold"/>
                                        <p:tgtEl>
                                          <p:spTgt spid="1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nodeType="clickEffect" presetClass="entr" presetSubtype="4" presetID="2" grpId="2" fill="hold">
                                  <p:stCondLst>
                                    <p:cond delay="0"/>
                                  </p:stCondLst>
                                  <p:iterate type="el" backwards="0">
                                    <p:tmAbs val="0"/>
                                  </p:iterate>
                                  <p:childTnLst>
                                    <p:set>
                                      <p:cBhvr>
                                        <p:cTn id="12" fill="hold"/>
                                        <p:tgtEl>
                                          <p:spTgt spid="175"/>
                                        </p:tgtEl>
                                        <p:attrNameLst>
                                          <p:attrName>style.visibility</p:attrName>
                                        </p:attrNameLst>
                                      </p:cBhvr>
                                      <p:to>
                                        <p:strVal val="visible"/>
                                      </p:to>
                                    </p:set>
                                    <p:anim calcmode="lin" valueType="num">
                                      <p:cBhvr>
                                        <p:cTn id="13" dur="500" fill="hold"/>
                                        <p:tgtEl>
                                          <p:spTgt spid="175"/>
                                        </p:tgtEl>
                                        <p:attrNameLst>
                                          <p:attrName>ppt_x</p:attrName>
                                        </p:attrNameLst>
                                      </p:cBhvr>
                                      <p:tavLst>
                                        <p:tav tm="0">
                                          <p:val>
                                            <p:strVal val="#ppt_x"/>
                                          </p:val>
                                        </p:tav>
                                        <p:tav tm="100000">
                                          <p:val>
                                            <p:strVal val="#ppt_x"/>
                                          </p:val>
                                        </p:tav>
                                      </p:tavLst>
                                    </p:anim>
                                    <p:anim calcmode="lin" valueType="num">
                                      <p:cBhvr>
                                        <p:cTn id="14" dur="500" fill="hold"/>
                                        <p:tgtEl>
                                          <p:spTgt spid="1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3" grpId="1"/>
      <p:bldP build="whole" bldLvl="1" animBg="1" rev="0" advAuto="0" spid="175" grpId="2"/>
    </p:bldLst>
  </p:timing>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0" name="Shape 70"/>
          <p:cNvSpPr/>
          <p:nvPr>
            <p:ph type="title"/>
          </p:nvPr>
        </p:nvSpPr>
        <p:spPr>
          <a:xfrm>
            <a:off x="508000" y="307975"/>
            <a:ext cx="9142413" cy="1271588"/>
          </a:xfrm>
          <a:prstGeom prst="rect">
            <a:avLst/>
          </a:prstGeom>
        </p:spPr>
        <p:txBody>
          <a:bodyPr lIns="0" tIns="0" rIns="0" bIns="0">
            <a:normAutofit fontScale="100000" lnSpcReduction="0"/>
          </a:bodyPr>
          <a:lstStyle>
            <a:lvl1pPr>
              <a:defRPr>
                <a:solidFill>
                  <a:srgbClr val="FF9900"/>
                </a:solidFill>
              </a:defRPr>
            </a:lvl1pPr>
          </a:lstStyle>
          <a:p>
            <a:pPr lvl="0">
              <a:defRPr sz="1800">
                <a:solidFill>
                  <a:srgbClr val="000000"/>
                </a:solidFill>
              </a:defRPr>
            </a:pPr>
            <a:r>
              <a:rPr sz="4900">
                <a:solidFill>
                  <a:srgbClr val="FF9900"/>
                </a:solidFill>
              </a:rPr>
              <a:t>Criticità dopo la chiusura OPG</a:t>
            </a:r>
          </a:p>
        </p:txBody>
      </p:sp>
      <p:sp>
        <p:nvSpPr>
          <p:cNvPr id="71" name="Shape 71"/>
          <p:cNvSpPr/>
          <p:nvPr>
            <p:ph type="body" idx="1"/>
          </p:nvPr>
        </p:nvSpPr>
        <p:spPr>
          <a:xfrm>
            <a:off x="508000" y="1778000"/>
            <a:ext cx="9142413" cy="5035550"/>
          </a:xfrm>
          <a:prstGeom prst="rect">
            <a:avLst/>
          </a:prstGeom>
          <a:solidFill>
            <a:srgbClr val="F6BB2B"/>
          </a:solidFill>
        </p:spPr>
        <p:txBody>
          <a:bodyPr lIns="0" tIns="0" rIns="0" bIns="0">
            <a:normAutofit fontScale="100000" lnSpcReduction="0"/>
          </a:bodyPr>
          <a:lstStyle/>
          <a:p>
            <a:pPr lvl="0">
              <a:defRPr sz="1800">
                <a:solidFill>
                  <a:srgbClr val="000000"/>
                </a:solidFill>
              </a:defRPr>
            </a:pPr>
            <a:r>
              <a:rPr sz="3600">
                <a:solidFill>
                  <a:srgbClr val="3B1EA1"/>
                </a:solidFill>
              </a:rPr>
              <a:t>I numeri</a:t>
            </a:r>
            <a:endParaRPr sz="3600">
              <a:solidFill>
                <a:srgbClr val="3B1EA1"/>
              </a:solidFill>
            </a:endParaRPr>
          </a:p>
          <a:p>
            <a:pPr lvl="0">
              <a:defRPr sz="1800">
                <a:solidFill>
                  <a:srgbClr val="000000"/>
                </a:solidFill>
              </a:defRPr>
            </a:pPr>
            <a:r>
              <a:rPr sz="3600">
                <a:solidFill>
                  <a:srgbClr val="3B1EA1"/>
                </a:solidFill>
              </a:rPr>
              <a:t>I luoghi di assegnazione</a:t>
            </a:r>
            <a:endParaRPr sz="3600">
              <a:solidFill>
                <a:srgbClr val="3B1EA1"/>
              </a:solidFill>
            </a:endParaRPr>
          </a:p>
          <a:p>
            <a:pPr lvl="0">
              <a:defRPr sz="1800">
                <a:solidFill>
                  <a:srgbClr val="000000"/>
                </a:solidFill>
              </a:defRPr>
            </a:pPr>
            <a:r>
              <a:rPr sz="3600">
                <a:solidFill>
                  <a:srgbClr val="3B1EA1"/>
                </a:solidFill>
              </a:rPr>
              <a:t>Le fonti normative: il concetto di pericolosità sociale </a:t>
            </a:r>
            <a:endParaRPr sz="3600">
              <a:solidFill>
                <a:srgbClr val="3B1EA1"/>
              </a:solidFill>
            </a:endParaRPr>
          </a:p>
          <a:p>
            <a:pPr lvl="0">
              <a:defRPr sz="1800">
                <a:solidFill>
                  <a:srgbClr val="000000"/>
                </a:solidFill>
              </a:defRPr>
            </a:pPr>
            <a:r>
              <a:rPr sz="3600">
                <a:solidFill>
                  <a:srgbClr val="3B1EA1"/>
                </a:solidFill>
              </a:rPr>
              <a:t>La specificità d’intervento della psichiatria forense</a:t>
            </a:r>
            <a:endParaRPr sz="3600">
              <a:solidFill>
                <a:srgbClr val="3B1EA1"/>
              </a:solidFill>
            </a:endParaRPr>
          </a:p>
          <a:p>
            <a:pPr lvl="0">
              <a:defRPr sz="1800">
                <a:solidFill>
                  <a:srgbClr val="000000"/>
                </a:solidFill>
              </a:defRPr>
            </a:pPr>
            <a:r>
              <a:rPr sz="3600">
                <a:solidFill>
                  <a:srgbClr val="3B1EA1"/>
                </a:solidFill>
              </a:rPr>
              <a:t>Il contesto storico-sociale</a:t>
            </a:r>
          </a:p>
        </p:txBody>
      </p:sp>
    </p:spTree>
  </p:cSld>
  <p:clrMapOvr>
    <a:masterClrMapping/>
  </p:clrMapOvr>
  <p:transitio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3" name="Shape 73"/>
          <p:cNvSpPr/>
          <p:nvPr>
            <p:ph type="title"/>
          </p:nvPr>
        </p:nvSpPr>
        <p:spPr>
          <a:xfrm>
            <a:off x="508000" y="307975"/>
            <a:ext cx="9142413" cy="1271588"/>
          </a:xfrm>
          <a:prstGeom prst="rect">
            <a:avLst/>
          </a:prstGeom>
          <a:solidFill>
            <a:srgbClr val="C3E5A8"/>
          </a:solidFill>
        </p:spPr>
        <p:txBody>
          <a:bodyPr lIns="0" tIns="0" rIns="0" bIns="0">
            <a:normAutofit fontScale="100000" lnSpcReduction="0"/>
          </a:bodyPr>
          <a:lstStyle>
            <a:lvl1pPr>
              <a:defRPr sz="3200">
                <a:solidFill>
                  <a:srgbClr val="3B1EA1"/>
                </a:solidFill>
              </a:defRPr>
            </a:lvl1pPr>
          </a:lstStyle>
          <a:p>
            <a:pPr lvl="0">
              <a:defRPr sz="1800">
                <a:solidFill>
                  <a:srgbClr val="000000"/>
                </a:solidFill>
              </a:defRPr>
            </a:pPr>
            <a:r>
              <a:rPr sz="3200">
                <a:solidFill>
                  <a:srgbClr val="3B1EA1"/>
                </a:solidFill>
              </a:rPr>
              <a:t>I numeri: Popolazione REMS Castiglione al 12.04.2015</a:t>
            </a:r>
          </a:p>
        </p:txBody>
      </p:sp>
      <p:sp>
        <p:nvSpPr>
          <p:cNvPr id="74" name="Shape 74"/>
          <p:cNvSpPr/>
          <p:nvPr>
            <p:ph type="body" idx="1"/>
          </p:nvPr>
        </p:nvSpPr>
        <p:spPr>
          <a:xfrm>
            <a:off x="457200" y="1752600"/>
            <a:ext cx="9142413" cy="5035550"/>
          </a:xfrm>
          <a:prstGeom prst="rect">
            <a:avLst/>
          </a:prstGeom>
        </p:spPr>
        <p:txBody>
          <a:bodyPr lIns="0" tIns="0" rIns="0" bIns="0">
            <a:normAutofit fontScale="100000" lnSpcReduction="0"/>
          </a:bodyPr>
          <a:lstStyle/>
          <a:p>
            <a:pPr lvl="0" marL="321733" indent="-321733" defTabSz="965200">
              <a:spcBef>
                <a:spcPts val="700"/>
              </a:spcBef>
              <a:defRPr sz="1800">
                <a:solidFill>
                  <a:srgbClr val="000000"/>
                </a:solidFill>
              </a:defRPr>
            </a:pPr>
            <a:r>
              <a:rPr sz="3040">
                <a:solidFill>
                  <a:srgbClr val="FF9900"/>
                </a:solidFill>
              </a:rPr>
              <a:t>Lombardia</a:t>
            </a:r>
            <a:r>
              <a:rPr sz="3040">
                <a:solidFill>
                  <a:srgbClr val="FFFFFF"/>
                </a:solidFill>
              </a:rPr>
              <a:t>    F 21    M 117        Tot 138</a:t>
            </a:r>
            <a:endParaRPr sz="3040">
              <a:solidFill>
                <a:srgbClr val="FFFFFF"/>
              </a:solidFill>
            </a:endParaRPr>
          </a:p>
          <a:p>
            <a:pPr lvl="0" marL="361950" indent="-361950" defTabSz="965200">
              <a:defRPr sz="1800">
                <a:solidFill>
                  <a:srgbClr val="000000"/>
                </a:solidFill>
              </a:defRPr>
            </a:pPr>
            <a:endParaRPr sz="3040">
              <a:solidFill>
                <a:srgbClr val="FFFFFF"/>
              </a:solidFill>
            </a:endParaRPr>
          </a:p>
          <a:p>
            <a:pPr lvl="0" marL="321733" indent="-321733" defTabSz="965200">
              <a:spcBef>
                <a:spcPts val="700"/>
              </a:spcBef>
              <a:defRPr sz="1800">
                <a:solidFill>
                  <a:srgbClr val="000000"/>
                </a:solidFill>
              </a:defRPr>
            </a:pPr>
            <a:r>
              <a:rPr sz="3040">
                <a:solidFill>
                  <a:srgbClr val="FF9900"/>
                </a:solidFill>
              </a:rPr>
              <a:t>Piemonte </a:t>
            </a:r>
            <a:r>
              <a:rPr sz="3040">
                <a:solidFill>
                  <a:srgbClr val="FFFFFF"/>
                </a:solidFill>
              </a:rPr>
              <a:t>     F 5      M 41          Tot 46</a:t>
            </a:r>
            <a:endParaRPr sz="3040">
              <a:solidFill>
                <a:srgbClr val="FFFFFF"/>
              </a:solidFill>
            </a:endParaRPr>
          </a:p>
          <a:p>
            <a:pPr lvl="0" marL="361950" indent="-361950" defTabSz="965200">
              <a:defRPr sz="1800">
                <a:solidFill>
                  <a:srgbClr val="000000"/>
                </a:solidFill>
              </a:defRPr>
            </a:pPr>
            <a:endParaRPr sz="3040">
              <a:solidFill>
                <a:srgbClr val="FFFFFF"/>
              </a:solidFill>
            </a:endParaRPr>
          </a:p>
          <a:p>
            <a:pPr lvl="0" marL="321733" indent="-321733" defTabSz="965200">
              <a:spcBef>
                <a:spcPts val="700"/>
              </a:spcBef>
              <a:defRPr sz="1800">
                <a:solidFill>
                  <a:srgbClr val="000000"/>
                </a:solidFill>
              </a:defRPr>
            </a:pPr>
            <a:r>
              <a:rPr sz="3040">
                <a:solidFill>
                  <a:srgbClr val="FF9900"/>
                </a:solidFill>
              </a:rPr>
              <a:t>Altre regioni</a:t>
            </a:r>
            <a:r>
              <a:rPr sz="3040">
                <a:solidFill>
                  <a:srgbClr val="FFFFFF"/>
                </a:solidFill>
              </a:rPr>
              <a:t>  F 32    M 4            Tot 36</a:t>
            </a:r>
            <a:endParaRPr sz="3040">
              <a:solidFill>
                <a:srgbClr val="FFFFFF"/>
              </a:solidFill>
            </a:endParaRPr>
          </a:p>
          <a:p>
            <a:pPr lvl="0" marL="361950" indent="-361950" defTabSz="965200">
              <a:buSzTx/>
              <a:buNone/>
              <a:defRPr sz="1800">
                <a:solidFill>
                  <a:srgbClr val="000000"/>
                </a:solidFill>
              </a:defRPr>
            </a:pPr>
            <a:endParaRPr sz="3040">
              <a:solidFill>
                <a:srgbClr val="FFFFFF"/>
              </a:solidFill>
            </a:endParaRPr>
          </a:p>
          <a:p>
            <a:pPr lvl="0" marL="361950" indent="-361950" defTabSz="965200">
              <a:spcBef>
                <a:spcPts val="700"/>
              </a:spcBef>
              <a:buSzTx/>
              <a:buNone/>
              <a:defRPr sz="1800">
                <a:solidFill>
                  <a:srgbClr val="000000"/>
                </a:solidFill>
              </a:defRPr>
            </a:pPr>
            <a:r>
              <a:rPr sz="3040">
                <a:solidFill>
                  <a:srgbClr val="FFFFFF"/>
                </a:solidFill>
              </a:rPr>
              <a:t>                                                      220</a:t>
            </a:r>
            <a:endParaRPr sz="3040">
              <a:solidFill>
                <a:srgbClr val="FFFFFF"/>
              </a:solidFill>
            </a:endParaRPr>
          </a:p>
          <a:p>
            <a:pPr lvl="0" marL="361950" indent="-361950" defTabSz="965200">
              <a:buSzTx/>
              <a:buNone/>
              <a:defRPr sz="1800">
                <a:solidFill>
                  <a:srgbClr val="000000"/>
                </a:solidFill>
              </a:defRPr>
            </a:pPr>
            <a:endParaRPr sz="3040">
              <a:solidFill>
                <a:srgbClr val="FFFFFF"/>
              </a:solidFill>
            </a:endParaRPr>
          </a:p>
          <a:p>
            <a:pPr lvl="0" marL="361950" indent="-361950" defTabSz="965200">
              <a:spcBef>
                <a:spcPts val="700"/>
              </a:spcBef>
              <a:buSzTx/>
              <a:buNone/>
              <a:defRPr sz="1800">
                <a:solidFill>
                  <a:srgbClr val="000000"/>
                </a:solidFill>
              </a:defRPr>
            </a:pPr>
            <a:r>
              <a:rPr sz="3040">
                <a:solidFill>
                  <a:srgbClr val="FF9900"/>
                </a:solidFill>
              </a:rPr>
              <a:t>Pre-REMS disponibilità:</a:t>
            </a:r>
            <a:r>
              <a:rPr sz="3040">
                <a:solidFill>
                  <a:srgbClr val="FFFFFF"/>
                </a:solidFill>
              </a:rPr>
              <a:t>  180    </a:t>
            </a:r>
            <a:r>
              <a:rPr sz="3040">
                <a:solidFill>
                  <a:srgbClr val="FF9900"/>
                </a:solidFill>
              </a:rPr>
              <a:t>REMS</a:t>
            </a:r>
            <a:r>
              <a:rPr sz="3040">
                <a:solidFill>
                  <a:srgbClr val="FFFFFF"/>
                </a:solidFill>
              </a:rPr>
              <a:t>  120</a:t>
            </a:r>
          </a:p>
        </p:txBody>
      </p:sp>
      <p:sp>
        <p:nvSpPr>
          <p:cNvPr id="75" name="Shape 75"/>
          <p:cNvSpPr/>
          <p:nvPr/>
        </p:nvSpPr>
        <p:spPr>
          <a:xfrm>
            <a:off x="6858000" y="5181600"/>
            <a:ext cx="1752600" cy="0"/>
          </a:xfrm>
          <a:prstGeom prst="line">
            <a:avLst/>
          </a:prstGeom>
          <a:ln>
            <a:solidFill>
              <a:srgbClr val="FFFFFF"/>
            </a:solidFill>
            <a:round/>
          </a:ln>
        </p:spPr>
        <p:txBody>
          <a:bodyPr lIns="0" tIns="0" rIns="0" bIns="0"/>
          <a:lstStyle/>
          <a:p>
            <a:pPr lvl="0" defTabSz="457200">
              <a:defRPr sz="1200">
                <a:solidFill>
                  <a:srgbClr val="000000"/>
                </a:solidFill>
                <a:latin typeface="+mn-lt"/>
                <a:ea typeface="+mn-ea"/>
                <a:cs typeface="+mn-cs"/>
                <a:sym typeface="Helvetica"/>
              </a:defRPr>
            </a:pPr>
          </a:p>
        </p:txBody>
      </p:sp>
    </p:spTree>
  </p:cSld>
  <p:clrMapOvr>
    <a:masterClrMapping/>
  </p:clrMapOvr>
  <p:transitio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7" name="Shape 77"/>
          <p:cNvSpPr/>
          <p:nvPr>
            <p:ph type="title"/>
          </p:nvPr>
        </p:nvSpPr>
        <p:spPr>
          <a:xfrm>
            <a:off x="508000" y="307975"/>
            <a:ext cx="9142413" cy="1271588"/>
          </a:xfrm>
          <a:prstGeom prst="rect">
            <a:avLst/>
          </a:prstGeom>
          <a:solidFill>
            <a:srgbClr val="A4D87E"/>
          </a:solidFill>
          <a:ln w="9525">
            <a:solidFill>
              <a:srgbClr val="FF9900"/>
            </a:solidFill>
            <a:round/>
          </a:ln>
        </p:spPr>
        <p:txBody>
          <a:bodyPr lIns="0" tIns="0" rIns="0" bIns="0">
            <a:normAutofit fontScale="100000" lnSpcReduction="0"/>
          </a:bodyPr>
          <a:lstStyle>
            <a:lvl1pPr>
              <a:defRPr sz="3200">
                <a:solidFill>
                  <a:srgbClr val="3B1EA1"/>
                </a:solidFill>
              </a:defRPr>
            </a:lvl1pPr>
          </a:lstStyle>
          <a:p>
            <a:pPr lvl="0">
              <a:defRPr sz="1800">
                <a:solidFill>
                  <a:srgbClr val="000000"/>
                </a:solidFill>
              </a:defRPr>
            </a:pPr>
            <a:r>
              <a:rPr sz="3200">
                <a:solidFill>
                  <a:srgbClr val="3B1EA1"/>
                </a:solidFill>
              </a:rPr>
              <a:t>Flussi dal 01.01.2015 al 12.04.2015</a:t>
            </a:r>
          </a:p>
        </p:txBody>
      </p:sp>
      <p:sp>
        <p:nvSpPr>
          <p:cNvPr id="78" name="Shape 78"/>
          <p:cNvSpPr/>
          <p:nvPr>
            <p:ph type="body" idx="1"/>
          </p:nvPr>
        </p:nvSpPr>
        <p:spPr>
          <a:xfrm>
            <a:off x="457200" y="1752600"/>
            <a:ext cx="9142413" cy="5035550"/>
          </a:xfrm>
          <a:prstGeom prst="rect">
            <a:avLst/>
          </a:prstGeom>
        </p:spPr>
        <p:txBody>
          <a:bodyPr lIns="0" tIns="0" rIns="0" bIns="0">
            <a:normAutofit fontScale="100000" lnSpcReduction="0"/>
          </a:bodyPr>
          <a:lstStyle/>
          <a:p>
            <a:pPr lvl="0" marL="338666" indent="-338666">
              <a:spcBef>
                <a:spcPts val="700"/>
              </a:spcBef>
              <a:defRPr sz="1800">
                <a:solidFill>
                  <a:srgbClr val="000000"/>
                </a:solidFill>
              </a:defRPr>
            </a:pPr>
            <a:r>
              <a:rPr sz="3200">
                <a:solidFill>
                  <a:srgbClr val="FF9900"/>
                </a:solidFill>
              </a:rPr>
              <a:t>Uscite:</a:t>
            </a:r>
            <a:r>
              <a:rPr sz="3200">
                <a:solidFill>
                  <a:srgbClr val="FFFFFF"/>
                </a:solidFill>
              </a:rPr>
              <a:t>    M   18 (9 provv.)</a:t>
            </a:r>
            <a:endParaRPr sz="3200">
              <a:solidFill>
                <a:srgbClr val="FFFFFF"/>
              </a:solidFill>
            </a:endParaRPr>
          </a:p>
          <a:p>
            <a:pPr lvl="0">
              <a:spcBef>
                <a:spcPts val="700"/>
              </a:spcBef>
              <a:buSzTx/>
              <a:buNone/>
              <a:defRPr sz="1800">
                <a:solidFill>
                  <a:srgbClr val="000000"/>
                </a:solidFill>
              </a:defRPr>
            </a:pPr>
            <a:r>
              <a:rPr sz="3200">
                <a:solidFill>
                  <a:srgbClr val="FFFFFF"/>
                </a:solidFill>
              </a:rPr>
              <a:t>                 F   15 (11 provv.)  tot  33</a:t>
            </a:r>
            <a:endParaRPr sz="3200">
              <a:solidFill>
                <a:srgbClr val="FFFFFF"/>
              </a:solidFill>
            </a:endParaRPr>
          </a:p>
          <a:p>
            <a:pPr lvl="0">
              <a:buSzTx/>
              <a:buNone/>
              <a:defRPr sz="1800">
                <a:solidFill>
                  <a:srgbClr val="000000"/>
                </a:solidFill>
              </a:defRPr>
            </a:pPr>
            <a:endParaRPr sz="3200">
              <a:solidFill>
                <a:srgbClr val="FFFFFF"/>
              </a:solidFill>
            </a:endParaRPr>
          </a:p>
          <a:p>
            <a:pPr lvl="0">
              <a:spcBef>
                <a:spcPts val="700"/>
              </a:spcBef>
              <a:buSzTx/>
              <a:buNone/>
              <a:defRPr sz="1800">
                <a:solidFill>
                  <a:srgbClr val="000000"/>
                </a:solidFill>
              </a:defRPr>
            </a:pPr>
            <a:r>
              <a:rPr sz="3200">
                <a:solidFill>
                  <a:srgbClr val="FFFFFF"/>
                </a:solidFill>
              </a:rPr>
              <a:t>  </a:t>
            </a:r>
            <a:r>
              <a:rPr sz="3200">
                <a:solidFill>
                  <a:srgbClr val="FF9900"/>
                </a:solidFill>
              </a:rPr>
              <a:t>Ingressi:</a:t>
            </a:r>
            <a:r>
              <a:rPr sz="3200">
                <a:solidFill>
                  <a:srgbClr val="FFFFFF"/>
                </a:solidFill>
              </a:rPr>
              <a:t>  M  33 (17 provv.)</a:t>
            </a:r>
            <a:endParaRPr sz="3200">
              <a:solidFill>
                <a:srgbClr val="FFFFFF"/>
              </a:solidFill>
            </a:endParaRPr>
          </a:p>
          <a:p>
            <a:pPr lvl="0">
              <a:spcBef>
                <a:spcPts val="700"/>
              </a:spcBef>
              <a:buSzTx/>
              <a:buNone/>
              <a:defRPr sz="1800">
                <a:solidFill>
                  <a:srgbClr val="000000"/>
                </a:solidFill>
              </a:defRPr>
            </a:pPr>
            <a:r>
              <a:rPr sz="3200">
                <a:solidFill>
                  <a:srgbClr val="FFFFFF"/>
                </a:solidFill>
              </a:rPr>
              <a:t>                F   17  (7 provv.)   tot 50</a:t>
            </a:r>
            <a:endParaRPr sz="3200">
              <a:solidFill>
                <a:srgbClr val="FFFFFF"/>
              </a:solidFill>
            </a:endParaRPr>
          </a:p>
          <a:p>
            <a:pPr lvl="0">
              <a:buSzTx/>
              <a:buNone/>
              <a:defRPr sz="1800">
                <a:solidFill>
                  <a:srgbClr val="000000"/>
                </a:solidFill>
              </a:defRPr>
            </a:pPr>
            <a:endParaRPr sz="3200">
              <a:solidFill>
                <a:srgbClr val="FFFFFF"/>
              </a:solidFill>
            </a:endParaRPr>
          </a:p>
          <a:p>
            <a:pPr lvl="0">
              <a:spcBef>
                <a:spcPts val="700"/>
              </a:spcBef>
              <a:buSzTx/>
              <a:buNone/>
              <a:defRPr sz="1800">
                <a:solidFill>
                  <a:srgbClr val="000000"/>
                </a:solidFill>
              </a:defRPr>
            </a:pPr>
            <a:r>
              <a:rPr sz="3200">
                <a:solidFill>
                  <a:srgbClr val="FFFFFF"/>
                </a:solidFill>
              </a:rPr>
              <a:t>  </a:t>
            </a:r>
            <a:r>
              <a:rPr sz="3200">
                <a:solidFill>
                  <a:srgbClr val="FF9900"/>
                </a:solidFill>
              </a:rPr>
              <a:t>Dimissioni ex L.81:</a:t>
            </a:r>
            <a:r>
              <a:rPr sz="3200">
                <a:solidFill>
                  <a:srgbClr val="FFFFFF"/>
                </a:solidFill>
              </a:rPr>
              <a:t>  2 M</a:t>
            </a:r>
          </a:p>
        </p:txBody>
      </p:sp>
    </p:spTree>
  </p:cSld>
  <p:clrMapOvr>
    <a:masterClrMapping/>
  </p:clrMapOvr>
  <p:transitio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0" name="Shape 80"/>
          <p:cNvSpPr/>
          <p:nvPr>
            <p:ph type="title"/>
          </p:nvPr>
        </p:nvSpPr>
        <p:spPr>
          <a:xfrm>
            <a:off x="508000" y="307975"/>
            <a:ext cx="9142413" cy="1271588"/>
          </a:xfrm>
          <a:prstGeom prst="rect">
            <a:avLst/>
          </a:prstGeom>
        </p:spPr>
        <p:txBody>
          <a:bodyPr lIns="0" tIns="0" rIns="0" bIns="0">
            <a:normAutofit fontScale="100000" lnSpcReduction="0"/>
          </a:bodyPr>
          <a:lstStyle>
            <a:lvl1pPr>
              <a:defRPr>
                <a:solidFill>
                  <a:srgbClr val="FF9900"/>
                </a:solidFill>
              </a:defRPr>
            </a:lvl1pPr>
          </a:lstStyle>
          <a:p>
            <a:pPr lvl="0">
              <a:defRPr sz="1800">
                <a:solidFill>
                  <a:srgbClr val="000000"/>
                </a:solidFill>
              </a:defRPr>
            </a:pPr>
            <a:r>
              <a:rPr sz="4900">
                <a:solidFill>
                  <a:srgbClr val="FF9900"/>
                </a:solidFill>
              </a:rPr>
              <a:t>I numeri:</a:t>
            </a:r>
          </a:p>
        </p:txBody>
      </p:sp>
      <p:sp>
        <p:nvSpPr>
          <p:cNvPr id="81" name="Shape 81"/>
          <p:cNvSpPr/>
          <p:nvPr>
            <p:ph type="body" idx="1"/>
          </p:nvPr>
        </p:nvSpPr>
        <p:spPr>
          <a:xfrm>
            <a:off x="533400" y="1752600"/>
            <a:ext cx="9142413" cy="5035550"/>
          </a:xfrm>
          <a:prstGeom prst="rect">
            <a:avLst/>
          </a:prstGeom>
        </p:spPr>
        <p:txBody>
          <a:bodyPr lIns="0" tIns="0" rIns="0" bIns="0">
            <a:normAutofit fontScale="100000" lnSpcReduction="0"/>
          </a:bodyPr>
          <a:lstStyle/>
          <a:p>
            <a:pPr lvl="0">
              <a:defRPr sz="1800">
                <a:solidFill>
                  <a:srgbClr val="000000"/>
                </a:solidFill>
              </a:defRPr>
            </a:pPr>
            <a:r>
              <a:rPr sz="3600">
                <a:solidFill>
                  <a:srgbClr val="FFFFFF"/>
                </a:solidFill>
              </a:rPr>
              <a:t>Risulta perciò evidente che:</a:t>
            </a:r>
            <a:endParaRPr sz="3600">
              <a:solidFill>
                <a:srgbClr val="FFFFFF"/>
              </a:solidFill>
            </a:endParaRPr>
          </a:p>
          <a:p>
            <a:pPr lvl="0">
              <a:buSzTx/>
              <a:buNone/>
              <a:defRPr sz="1800">
                <a:solidFill>
                  <a:srgbClr val="000000"/>
                </a:solidFill>
              </a:defRPr>
            </a:pPr>
            <a:endParaRPr sz="3600">
              <a:solidFill>
                <a:srgbClr val="FFFFFF"/>
              </a:solidFill>
            </a:endParaRPr>
          </a:p>
          <a:p>
            <a:pPr lvl="0">
              <a:buSzTx/>
              <a:buNone/>
              <a:defRPr sz="1800">
                <a:solidFill>
                  <a:srgbClr val="000000"/>
                </a:solidFill>
              </a:defRPr>
            </a:pPr>
            <a:r>
              <a:rPr sz="3600">
                <a:solidFill>
                  <a:srgbClr val="FFFFFF"/>
                </a:solidFill>
              </a:rPr>
              <a:t>   Capienza massima non rispettata</a:t>
            </a:r>
            <a:endParaRPr sz="3600">
              <a:solidFill>
                <a:srgbClr val="FFFFFF"/>
              </a:solidFill>
            </a:endParaRPr>
          </a:p>
          <a:p>
            <a:pPr lvl="0">
              <a:buSzTx/>
              <a:buNone/>
              <a:defRPr sz="1800">
                <a:solidFill>
                  <a:srgbClr val="000000"/>
                </a:solidFill>
              </a:defRPr>
            </a:pPr>
            <a:endParaRPr sz="3600">
              <a:solidFill>
                <a:srgbClr val="FFFFFF"/>
              </a:solidFill>
            </a:endParaRPr>
          </a:p>
          <a:p>
            <a:pPr lvl="0">
              <a:buSzTx/>
              <a:buNone/>
              <a:defRPr sz="1800">
                <a:solidFill>
                  <a:srgbClr val="000000"/>
                </a:solidFill>
              </a:defRPr>
            </a:pPr>
            <a:r>
              <a:rPr sz="3600">
                <a:solidFill>
                  <a:srgbClr val="FFFFFF"/>
                </a:solidFill>
              </a:rPr>
              <a:t>   Flusso d’entrata maggiore rispetto a quello in uscita</a:t>
            </a:r>
          </a:p>
        </p:txBody>
      </p:sp>
    </p:spTree>
  </p:cSld>
  <p:clrMapOvr>
    <a:masterClrMapping/>
  </p:clrMapOvr>
  <p:transitio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83" name="image.png"/>
          <p:cNvPicPr/>
          <p:nvPr/>
        </p:nvPicPr>
        <p:blipFill>
          <a:blip r:embed="rId2">
            <a:extLst/>
          </a:blip>
          <a:stretch>
            <a:fillRect/>
          </a:stretch>
        </p:blipFill>
        <p:spPr>
          <a:xfrm>
            <a:off x="2997200" y="-152400"/>
            <a:ext cx="7161213" cy="7064375"/>
          </a:xfrm>
          <a:prstGeom prst="rect">
            <a:avLst/>
          </a:prstGeom>
          <a:ln w="12700">
            <a:miter lim="400000"/>
          </a:ln>
        </p:spPr>
      </p:pic>
      <p:pic>
        <p:nvPicPr>
          <p:cNvPr id="84" name="image.png"/>
          <p:cNvPicPr/>
          <p:nvPr/>
        </p:nvPicPr>
        <p:blipFill>
          <a:blip r:embed="rId3">
            <a:extLst/>
          </a:blip>
          <a:stretch>
            <a:fillRect/>
          </a:stretch>
        </p:blipFill>
        <p:spPr>
          <a:xfrm>
            <a:off x="0" y="0"/>
            <a:ext cx="3810000" cy="1695450"/>
          </a:xfrm>
          <a:prstGeom prst="rect">
            <a:avLst/>
          </a:prstGeom>
          <a:ln w="12700">
            <a:miter lim="400000"/>
          </a:ln>
        </p:spPr>
      </p:pic>
      <p:pic>
        <p:nvPicPr>
          <p:cNvPr id="85" name="image.png"/>
          <p:cNvPicPr/>
          <p:nvPr/>
        </p:nvPicPr>
        <p:blipFill>
          <a:blip r:embed="rId4">
            <a:extLst/>
          </a:blip>
          <a:stretch>
            <a:fillRect/>
          </a:stretch>
        </p:blipFill>
        <p:spPr>
          <a:xfrm>
            <a:off x="3581400" y="0"/>
            <a:ext cx="6577013" cy="1981200"/>
          </a:xfrm>
          <a:prstGeom prst="rect">
            <a:avLst/>
          </a:prstGeom>
          <a:ln w="12700">
            <a:miter lim="400000"/>
          </a:ln>
        </p:spPr>
      </p:pic>
      <p:sp>
        <p:nvSpPr>
          <p:cNvPr id="86" name="Shape 86"/>
          <p:cNvSpPr/>
          <p:nvPr/>
        </p:nvSpPr>
        <p:spPr>
          <a:xfrm>
            <a:off x="3581400" y="2895600"/>
            <a:ext cx="2590800" cy="0"/>
          </a:xfrm>
          <a:prstGeom prst="line">
            <a:avLst/>
          </a:prstGeom>
          <a:ln>
            <a:solidFill>
              <a:srgbClr val="FF3300"/>
            </a:solidFill>
            <a:round/>
          </a:ln>
        </p:spPr>
        <p:txBody>
          <a:bodyPr lIns="0" tIns="0" rIns="0" bIns="0"/>
          <a:lstStyle/>
          <a:p>
            <a:pPr lvl="0" defTabSz="457200">
              <a:defRPr sz="1200">
                <a:solidFill>
                  <a:srgbClr val="000000"/>
                </a:solidFill>
                <a:latin typeface="+mn-lt"/>
                <a:ea typeface="+mn-ea"/>
                <a:cs typeface="+mn-cs"/>
                <a:sym typeface="Helvetica"/>
              </a:defRPr>
            </a:pPr>
          </a:p>
        </p:txBody>
      </p:sp>
      <p:sp>
        <p:nvSpPr>
          <p:cNvPr id="87" name="Shape 87"/>
          <p:cNvSpPr/>
          <p:nvPr/>
        </p:nvSpPr>
        <p:spPr>
          <a:xfrm>
            <a:off x="4572000" y="5410200"/>
            <a:ext cx="5257800" cy="0"/>
          </a:xfrm>
          <a:prstGeom prst="line">
            <a:avLst/>
          </a:prstGeom>
          <a:ln>
            <a:solidFill>
              <a:srgbClr val="FF3300"/>
            </a:solidFill>
            <a:round/>
          </a:ln>
        </p:spPr>
        <p:txBody>
          <a:bodyPr lIns="0" tIns="0" rIns="0" bIns="0"/>
          <a:lstStyle/>
          <a:p>
            <a:pPr lvl="0" defTabSz="457200">
              <a:defRPr sz="1200">
                <a:solidFill>
                  <a:srgbClr val="000000"/>
                </a:solidFill>
                <a:latin typeface="+mn-lt"/>
                <a:ea typeface="+mn-ea"/>
                <a:cs typeface="+mn-cs"/>
                <a:sym typeface="Helvetica"/>
              </a:defRPr>
            </a:pPr>
          </a:p>
        </p:txBody>
      </p:sp>
      <p:sp>
        <p:nvSpPr>
          <p:cNvPr id="88" name="Shape 88"/>
          <p:cNvSpPr/>
          <p:nvPr/>
        </p:nvSpPr>
        <p:spPr>
          <a:xfrm flipV="1">
            <a:off x="3657600" y="5562600"/>
            <a:ext cx="6248400" cy="76200"/>
          </a:xfrm>
          <a:prstGeom prst="line">
            <a:avLst/>
          </a:prstGeom>
          <a:ln>
            <a:solidFill>
              <a:srgbClr val="FF3300"/>
            </a:solidFill>
            <a:round/>
          </a:ln>
        </p:spPr>
        <p:txBody>
          <a:bodyPr lIns="0" tIns="0" rIns="0" bIns="0"/>
          <a:lstStyle/>
          <a:p>
            <a:pPr lvl="0" defTabSz="457200">
              <a:defRPr sz="1200">
                <a:solidFill>
                  <a:srgbClr val="000000"/>
                </a:solidFill>
                <a:latin typeface="+mn-lt"/>
                <a:ea typeface="+mn-ea"/>
                <a:cs typeface="+mn-cs"/>
                <a:sym typeface="Helvetica"/>
              </a:defRPr>
            </a:pPr>
          </a:p>
        </p:txBody>
      </p:sp>
      <p:sp>
        <p:nvSpPr>
          <p:cNvPr id="89" name="Shape 89"/>
          <p:cNvSpPr/>
          <p:nvPr/>
        </p:nvSpPr>
        <p:spPr>
          <a:xfrm>
            <a:off x="3657600" y="5791200"/>
            <a:ext cx="6500813" cy="0"/>
          </a:xfrm>
          <a:prstGeom prst="line">
            <a:avLst/>
          </a:prstGeom>
          <a:ln>
            <a:solidFill>
              <a:srgbClr val="FF3300"/>
            </a:solidFill>
            <a:round/>
          </a:ln>
        </p:spPr>
        <p:txBody>
          <a:bodyPr lIns="0" tIns="0" rIns="0" bIns="0"/>
          <a:lstStyle/>
          <a:p>
            <a:pPr lvl="0" defTabSz="457200">
              <a:defRPr sz="1200">
                <a:solidFill>
                  <a:srgbClr val="000000"/>
                </a:solidFill>
                <a:latin typeface="+mn-lt"/>
                <a:ea typeface="+mn-ea"/>
                <a:cs typeface="+mn-cs"/>
                <a:sym typeface="Helvetica"/>
              </a:defRPr>
            </a:pPr>
          </a:p>
        </p:txBody>
      </p:sp>
      <p:sp>
        <p:nvSpPr>
          <p:cNvPr id="90" name="Shape 90"/>
          <p:cNvSpPr/>
          <p:nvPr/>
        </p:nvSpPr>
        <p:spPr>
          <a:xfrm>
            <a:off x="3505200" y="6019800"/>
            <a:ext cx="3962400" cy="0"/>
          </a:xfrm>
          <a:prstGeom prst="line">
            <a:avLst/>
          </a:prstGeom>
          <a:ln>
            <a:solidFill>
              <a:srgbClr val="FF3300"/>
            </a:solidFill>
            <a:round/>
          </a:ln>
        </p:spPr>
        <p:txBody>
          <a:bodyPr lIns="0" tIns="0" rIns="0" bIns="0"/>
          <a:lstStyle/>
          <a:p>
            <a:pPr lvl="0" defTabSz="457200">
              <a:defRPr sz="1200">
                <a:solidFill>
                  <a:srgbClr val="000000"/>
                </a:solidFill>
                <a:latin typeface="+mn-lt"/>
                <a:ea typeface="+mn-ea"/>
                <a:cs typeface="+mn-cs"/>
                <a:sym typeface="Helvetica"/>
              </a:defRPr>
            </a:pPr>
          </a:p>
        </p:txBody>
      </p:sp>
    </p:spTree>
  </p:cSld>
  <p:clrMapOvr>
    <a:masterClrMapping/>
  </p:clrMapOvr>
  <p:transitio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2" name="Shape 92"/>
          <p:cNvSpPr/>
          <p:nvPr>
            <p:ph type="title"/>
          </p:nvPr>
        </p:nvSpPr>
        <p:spPr>
          <a:xfrm>
            <a:off x="508000" y="307975"/>
            <a:ext cx="9142413" cy="1271588"/>
          </a:xfrm>
          <a:prstGeom prst="rect">
            <a:avLst/>
          </a:prstGeom>
        </p:spPr>
        <p:txBody>
          <a:bodyPr lIns="0" tIns="0" rIns="0" bIns="0">
            <a:normAutofit fontScale="100000" lnSpcReduction="0"/>
          </a:bodyPr>
          <a:lstStyle>
            <a:lvl1pPr>
              <a:defRPr>
                <a:solidFill>
                  <a:srgbClr val="FF9900"/>
                </a:solidFill>
              </a:defRPr>
            </a:lvl1pPr>
          </a:lstStyle>
          <a:p>
            <a:pPr lvl="0">
              <a:defRPr sz="1800">
                <a:solidFill>
                  <a:srgbClr val="000000"/>
                </a:solidFill>
              </a:defRPr>
            </a:pPr>
            <a:r>
              <a:rPr sz="4900">
                <a:solidFill>
                  <a:srgbClr val="FF9900"/>
                </a:solidFill>
              </a:rPr>
              <a:t>Assegnazioni</a:t>
            </a:r>
          </a:p>
        </p:txBody>
      </p:sp>
      <p:sp>
        <p:nvSpPr>
          <p:cNvPr id="93" name="Shape 93"/>
          <p:cNvSpPr/>
          <p:nvPr>
            <p:ph type="body" idx="1"/>
          </p:nvPr>
        </p:nvSpPr>
        <p:spPr>
          <a:xfrm>
            <a:off x="508000" y="1778000"/>
            <a:ext cx="9142413" cy="5035550"/>
          </a:xfrm>
          <a:prstGeom prst="rect">
            <a:avLst/>
          </a:prstGeom>
        </p:spPr>
        <p:txBody>
          <a:bodyPr lIns="0" tIns="0" rIns="0" bIns="0">
            <a:normAutofit fontScale="100000" lnSpcReduction="0"/>
          </a:bodyPr>
          <a:lstStyle/>
          <a:p>
            <a:pPr lvl="0" marL="211666" indent="-211666">
              <a:spcBef>
                <a:spcPts val="400"/>
              </a:spcBef>
              <a:defRPr sz="1800">
                <a:solidFill>
                  <a:srgbClr val="000000"/>
                </a:solidFill>
              </a:defRPr>
            </a:pPr>
            <a:r>
              <a:rPr sz="2000">
                <a:solidFill>
                  <a:srgbClr val="FFFFFF"/>
                </a:solidFill>
              </a:rPr>
              <a:t>Nonostante quanto previsto dal DAP nella nota inviata il 30.03.2015:</a:t>
            </a:r>
            <a:endParaRPr sz="2000">
              <a:solidFill>
                <a:srgbClr val="FFFFFF"/>
              </a:solidFill>
            </a:endParaRPr>
          </a:p>
          <a:p>
            <a:pPr lvl="0">
              <a:buSzTx/>
              <a:buNone/>
              <a:defRPr sz="1800">
                <a:solidFill>
                  <a:srgbClr val="000000"/>
                </a:solidFill>
              </a:defRPr>
            </a:pPr>
            <a:endParaRPr sz="2000">
              <a:solidFill>
                <a:srgbClr val="FFFFFF"/>
              </a:solidFill>
            </a:endParaRPr>
          </a:p>
          <a:p>
            <a:pPr lvl="0">
              <a:spcBef>
                <a:spcPts val="400"/>
              </a:spcBef>
              <a:buSzTx/>
              <a:buNone/>
              <a:defRPr sz="1800">
                <a:solidFill>
                  <a:srgbClr val="000000"/>
                </a:solidFill>
              </a:defRPr>
            </a:pPr>
            <a:r>
              <a:rPr sz="2000">
                <a:solidFill>
                  <a:srgbClr val="FFFFFF"/>
                </a:solidFill>
              </a:rPr>
              <a:t>   1 aprile 2015: assegnazione di tre pazienti fuori regione (uno calabrese, un lucano, un siciliano)</a:t>
            </a:r>
            <a:endParaRPr sz="2000">
              <a:solidFill>
                <a:srgbClr val="FFFFFF"/>
              </a:solidFill>
            </a:endParaRPr>
          </a:p>
          <a:p>
            <a:pPr lvl="0">
              <a:buSzTx/>
              <a:buNone/>
              <a:defRPr sz="1800">
                <a:solidFill>
                  <a:srgbClr val="000000"/>
                </a:solidFill>
              </a:defRPr>
            </a:pPr>
            <a:endParaRPr sz="2000">
              <a:solidFill>
                <a:srgbClr val="FFFFFF"/>
              </a:solidFill>
            </a:endParaRPr>
          </a:p>
          <a:p>
            <a:pPr lvl="0">
              <a:spcBef>
                <a:spcPts val="400"/>
              </a:spcBef>
              <a:buSzTx/>
              <a:buNone/>
              <a:defRPr sz="1800">
                <a:solidFill>
                  <a:srgbClr val="000000"/>
                </a:solidFill>
              </a:defRPr>
            </a:pPr>
            <a:r>
              <a:rPr sz="2000">
                <a:solidFill>
                  <a:srgbClr val="FFFFFF"/>
                </a:solidFill>
              </a:rPr>
              <a:t>   3 aprile 2015: due assegnazioni femminili (Sicilia)</a:t>
            </a:r>
            <a:endParaRPr sz="2000">
              <a:solidFill>
                <a:srgbClr val="FFFFFF"/>
              </a:solidFill>
            </a:endParaRPr>
          </a:p>
          <a:p>
            <a:pPr lvl="0">
              <a:buSzTx/>
              <a:buNone/>
              <a:defRPr sz="1800">
                <a:solidFill>
                  <a:srgbClr val="000000"/>
                </a:solidFill>
              </a:defRPr>
            </a:pPr>
            <a:endParaRPr sz="2000">
              <a:solidFill>
                <a:srgbClr val="FFFFFF"/>
              </a:solidFill>
            </a:endParaRPr>
          </a:p>
          <a:p>
            <a:pPr lvl="0">
              <a:buSzTx/>
              <a:buNone/>
              <a:defRPr sz="1800">
                <a:solidFill>
                  <a:srgbClr val="000000"/>
                </a:solidFill>
              </a:defRPr>
            </a:pPr>
            <a:endParaRPr sz="2000">
              <a:solidFill>
                <a:srgbClr val="FFFFFF"/>
              </a:solidFill>
            </a:endParaRPr>
          </a:p>
          <a:p>
            <a:pPr lvl="0" algn="just">
              <a:spcBef>
                <a:spcPts val="400"/>
              </a:spcBef>
              <a:buSzTx/>
              <a:buNone/>
              <a:defRPr sz="1800">
                <a:solidFill>
                  <a:srgbClr val="000000"/>
                </a:solidFill>
              </a:defRPr>
            </a:pPr>
            <a:r>
              <a:rPr sz="2000">
                <a:solidFill>
                  <a:srgbClr val="FFFFFF"/>
                </a:solidFill>
              </a:rPr>
              <a:t>   La nota del DAP recita: “..considerato che la Rems della Regione Sicilia/Calabria/Basilicata non è ancora pronta ad accogliere internati e che comunque è necessario designare una struttura idonea ove eseguire la Misura di Sicurezza, si designa la Struttura Polimodulare REMS di Castiglione delle Stiviere..”</a:t>
            </a:r>
          </a:p>
        </p:txBody>
      </p:sp>
    </p:spTree>
  </p:cSld>
  <p:clrMapOvr>
    <a:masterClrMapping/>
  </p:clrMapOvr>
  <p:transitio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5" name="Shape 95"/>
          <p:cNvSpPr/>
          <p:nvPr>
            <p:ph type="body" idx="1"/>
          </p:nvPr>
        </p:nvSpPr>
        <p:spPr>
          <a:xfrm>
            <a:off x="23826" y="-16763"/>
            <a:ext cx="10099648" cy="7653527"/>
          </a:xfrm>
          <a:prstGeom prst="rect">
            <a:avLst/>
          </a:prstGeom>
          <a:solidFill>
            <a:srgbClr val="2A1680"/>
          </a:solidFill>
        </p:spPr>
        <p:txBody>
          <a:bodyPr lIns="0" tIns="0" rIns="0" bIns="0">
            <a:normAutofit fontScale="100000" lnSpcReduction="0"/>
          </a:bodyPr>
          <a:lstStyle/>
          <a:p>
            <a:pPr lvl="0">
              <a:spcBef>
                <a:spcPts val="1900"/>
              </a:spcBef>
              <a:buSzTx/>
              <a:buNone/>
              <a:defRPr sz="1800">
                <a:solidFill>
                  <a:srgbClr val="000000"/>
                </a:solidFill>
              </a:defRPr>
            </a:pPr>
            <a:r>
              <a:rPr b="1" sz="2000">
                <a:solidFill>
                  <a:srgbClr val="FFFFFF"/>
                </a:solidFill>
                <a:latin typeface="Calibri,Bold"/>
                <a:ea typeface="Calibri,Bold"/>
                <a:cs typeface="Calibri,Bold"/>
                <a:sym typeface="Calibri,Bold"/>
              </a:rPr>
              <a:t>SUPERARE L'EQUIVOCO</a:t>
            </a:r>
            <a:endParaRPr b="1" sz="2000">
              <a:solidFill>
                <a:srgbClr val="FFFFFF"/>
              </a:solidFill>
              <a:latin typeface="Calibri,Bold"/>
              <a:ea typeface="Calibri,Bold"/>
              <a:cs typeface="Calibri,Bold"/>
              <a:sym typeface="Calibri,Bold"/>
            </a:endParaRPr>
          </a:p>
          <a:p>
            <a:pPr lvl="0">
              <a:spcBef>
                <a:spcPts val="900"/>
              </a:spcBef>
              <a:buSzTx/>
              <a:buNone/>
              <a:defRPr sz="1800">
                <a:solidFill>
                  <a:srgbClr val="000000"/>
                </a:solidFill>
              </a:defRPr>
            </a:pPr>
            <a:r>
              <a:rPr b="1" sz="2000">
                <a:solidFill>
                  <a:srgbClr val="FFFFFF"/>
                </a:solidFill>
                <a:latin typeface="Calibri,Bold"/>
                <a:ea typeface="Calibri,Bold"/>
                <a:cs typeface="Calibri,Bold"/>
                <a:sym typeface="Calibri,Bold"/>
              </a:rPr>
              <a:t>PROF. ROBERTO CATANESI</a:t>
            </a:r>
            <a:endParaRPr b="1" sz="2000">
              <a:solidFill>
                <a:srgbClr val="FFFFFF"/>
              </a:solidFill>
              <a:latin typeface="Calibri,Bold"/>
              <a:ea typeface="Calibri,Bold"/>
              <a:cs typeface="Calibri,Bold"/>
              <a:sym typeface="Calibri,Bold"/>
            </a:endParaRPr>
          </a:p>
          <a:p>
            <a:pPr lvl="0" algn="just">
              <a:spcBef>
                <a:spcPts val="900"/>
              </a:spcBef>
              <a:buSzTx/>
              <a:buNone/>
              <a:defRPr sz="1800">
                <a:solidFill>
                  <a:srgbClr val="000000"/>
                </a:solidFill>
              </a:defRPr>
            </a:pPr>
            <a:r>
              <a:rPr i="1" sz="2000">
                <a:solidFill>
                  <a:srgbClr val="FFFFFF"/>
                </a:solidFill>
                <a:latin typeface="Calibri,Italic"/>
                <a:ea typeface="Calibri,Italic"/>
                <a:cs typeface="Calibri,Italic"/>
                <a:sym typeface="Calibri,Italic"/>
              </a:rPr>
              <a:t>Presidente della Società Italiana di Criminologia</a:t>
            </a:r>
            <a:endParaRPr i="1" sz="2000">
              <a:solidFill>
                <a:srgbClr val="FFFFFF"/>
              </a:solidFill>
              <a:latin typeface="Calibri,Italic"/>
              <a:ea typeface="Calibri,Italic"/>
              <a:cs typeface="Calibri,Italic"/>
              <a:sym typeface="Calibri,Italic"/>
            </a:endParaRPr>
          </a:p>
          <a:p>
            <a:pPr lvl="0" algn="just">
              <a:spcBef>
                <a:spcPts val="900"/>
              </a:spcBef>
              <a:buSzTx/>
              <a:buNone/>
              <a:defRPr sz="1800">
                <a:solidFill>
                  <a:srgbClr val="000000"/>
                </a:solidFill>
              </a:defRPr>
            </a:pPr>
            <a:r>
              <a:rPr i="1" sz="2000">
                <a:solidFill>
                  <a:srgbClr val="FFFFFF"/>
                </a:solidFill>
                <a:latin typeface="Calibri,Italic"/>
                <a:ea typeface="Calibri,Italic"/>
                <a:cs typeface="Calibri,Italic"/>
                <a:sym typeface="Calibri,Italic"/>
              </a:rPr>
              <a:t>Ordinario di psicopatologia forense all’Università di Bari</a:t>
            </a:r>
            <a:endParaRPr i="1" sz="2000">
              <a:solidFill>
                <a:srgbClr val="FFFFFF"/>
              </a:solidFill>
              <a:latin typeface="Calibri,Italic"/>
              <a:ea typeface="Calibri,Italic"/>
              <a:cs typeface="Calibri,Italic"/>
              <a:sym typeface="Calibri,Italic"/>
            </a:endParaRPr>
          </a:p>
          <a:p>
            <a:pPr lvl="0" algn="just">
              <a:spcBef>
                <a:spcPts val="900"/>
              </a:spcBef>
              <a:buSzTx/>
              <a:buNone/>
              <a:defRPr sz="1800">
                <a:solidFill>
                  <a:srgbClr val="000000"/>
                </a:solidFill>
              </a:defRPr>
            </a:pPr>
            <a:endParaRPr i="1" sz="2100">
              <a:solidFill>
                <a:srgbClr val="FFFFFF"/>
              </a:solidFill>
              <a:latin typeface="Calibri,Italic"/>
              <a:ea typeface="Calibri,Italic"/>
              <a:cs typeface="Calibri,Italic"/>
              <a:sym typeface="Calibri,Italic"/>
            </a:endParaRPr>
          </a:p>
          <a:p>
            <a:pPr lvl="0" algn="just">
              <a:spcBef>
                <a:spcPts val="900"/>
              </a:spcBef>
              <a:buSzTx/>
              <a:buNone/>
              <a:defRPr sz="1800">
                <a:solidFill>
                  <a:srgbClr val="000000"/>
                </a:solidFill>
              </a:defRPr>
            </a:pPr>
            <a:r>
              <a:rPr sz="2100">
                <a:solidFill>
                  <a:srgbClr val="FFFFFF"/>
                </a:solidFill>
                <a:latin typeface="Calibri"/>
                <a:ea typeface="Calibri"/>
                <a:cs typeface="Calibri"/>
                <a:sym typeface="Calibri"/>
              </a:rPr>
              <a:t>La vera premessa per il superamento dell’OPG (e delle CCC) non è chiudere (o trasformare) le strutture, è</a:t>
            </a:r>
            <a:endParaRPr sz="2100">
              <a:solidFill>
                <a:srgbClr val="FFFFFF"/>
              </a:solidFill>
              <a:latin typeface="Calibri"/>
              <a:ea typeface="Calibri"/>
              <a:cs typeface="Calibri"/>
              <a:sym typeface="Calibri"/>
            </a:endParaRPr>
          </a:p>
          <a:p>
            <a:pPr lvl="0" algn="just">
              <a:spcBef>
                <a:spcPts val="900"/>
              </a:spcBef>
              <a:buSzTx/>
              <a:buNone/>
              <a:defRPr sz="1800">
                <a:solidFill>
                  <a:srgbClr val="000000"/>
                </a:solidFill>
              </a:defRPr>
            </a:pPr>
            <a:r>
              <a:rPr b="1" sz="2100">
                <a:solidFill>
                  <a:srgbClr val="FF9900"/>
                </a:solidFill>
                <a:latin typeface="Calibri,Bold"/>
                <a:ea typeface="Calibri,Bold"/>
                <a:cs typeface="Calibri,Bold"/>
                <a:sym typeface="Calibri,Bold"/>
              </a:rPr>
              <a:t>l’abolizione delle misure di sicurezza psichiatrich</a:t>
            </a:r>
            <a:r>
              <a:rPr sz="2100">
                <a:solidFill>
                  <a:srgbClr val="FF9900"/>
                </a:solidFill>
                <a:latin typeface="Calibri"/>
                <a:ea typeface="Calibri"/>
                <a:cs typeface="Calibri"/>
                <a:sym typeface="Calibri"/>
              </a:rPr>
              <a:t>e, è la </a:t>
            </a:r>
            <a:r>
              <a:rPr b="1" sz="2100">
                <a:solidFill>
                  <a:srgbClr val="FF9900"/>
                </a:solidFill>
                <a:latin typeface="Calibri,Bold"/>
                <a:ea typeface="Calibri,Bold"/>
                <a:cs typeface="Calibri,Bold"/>
                <a:sym typeface="Calibri,Bold"/>
              </a:rPr>
              <a:t>cancellazione della sociale pericolosità psichiatrica.</a:t>
            </a:r>
            <a:r>
              <a:rPr sz="2100">
                <a:solidFill>
                  <a:srgbClr val="FFFFFF"/>
                </a:solidFill>
                <a:latin typeface="Calibri"/>
                <a:ea typeface="Calibri"/>
                <a:cs typeface="Calibri"/>
                <a:sym typeface="Calibri"/>
              </a:rPr>
              <a:t>Qualsiasi provvedimento che intenda davvero incidere su questo problema non può  prescindere da questo punto. </a:t>
            </a:r>
            <a:r>
              <a:rPr sz="2100">
                <a:solidFill>
                  <a:srgbClr val="FF3300"/>
                </a:solidFill>
                <a:latin typeface="Calibri"/>
                <a:ea typeface="Calibri"/>
                <a:cs typeface="Calibri"/>
                <a:sym typeface="Calibri"/>
              </a:rPr>
              <a:t>Chiudere gli OPG e non chiudere il rubinetto che li ha alimentati in tutti questi  anni vuol dire solo spostare su altre strutture il problema lasciandolo immutato</a:t>
            </a:r>
            <a:r>
              <a:rPr sz="2100">
                <a:solidFill>
                  <a:srgbClr val="FFFFFF"/>
                </a:solidFill>
                <a:latin typeface="Calibri"/>
                <a:ea typeface="Calibri"/>
                <a:cs typeface="Calibri"/>
                <a:sym typeface="Calibri"/>
              </a:rPr>
              <a:t>, </a:t>
            </a:r>
            <a:r>
              <a:rPr sz="2100">
                <a:solidFill>
                  <a:srgbClr val="FF9900"/>
                </a:solidFill>
                <a:latin typeface="Calibri"/>
                <a:ea typeface="Calibri"/>
                <a:cs typeface="Calibri"/>
                <a:sym typeface="Calibri"/>
              </a:rPr>
              <a:t>anzi aumentando i costi  sociali ed elevando i rischi professionali.</a:t>
            </a:r>
            <a:endParaRPr sz="2100">
              <a:solidFill>
                <a:srgbClr val="FF9900"/>
              </a:solidFill>
              <a:latin typeface="Calibri"/>
              <a:ea typeface="Calibri"/>
              <a:cs typeface="Calibri"/>
              <a:sym typeface="Calibri"/>
            </a:endParaRPr>
          </a:p>
          <a:p>
            <a:pPr lvl="0" algn="just">
              <a:spcBef>
                <a:spcPts val="900"/>
              </a:spcBef>
              <a:buSzTx/>
              <a:buNone/>
              <a:defRPr sz="1800">
                <a:solidFill>
                  <a:srgbClr val="000000"/>
                </a:solidFill>
              </a:defRPr>
            </a:pPr>
            <a:r>
              <a:rPr b="1" sz="2100">
                <a:solidFill>
                  <a:srgbClr val="FF9900"/>
                </a:solidFill>
                <a:latin typeface="Calibri,Bold"/>
                <a:ea typeface="Calibri,Bold"/>
                <a:cs typeface="Calibri,Bold"/>
                <a:sym typeface="Calibri,Bold"/>
              </a:rPr>
              <a:t>La pericolosità sociale è un concetto vecchio</a:t>
            </a:r>
            <a:r>
              <a:rPr b="1" sz="2100">
                <a:solidFill>
                  <a:srgbClr val="FFFFFF"/>
                </a:solidFill>
                <a:latin typeface="Calibri,Bold"/>
                <a:ea typeface="Calibri,Bold"/>
                <a:cs typeface="Calibri,Bold"/>
                <a:sym typeface="Calibri,Bold"/>
              </a:rPr>
              <a:t> </a:t>
            </a:r>
            <a:r>
              <a:rPr sz="2100">
                <a:solidFill>
                  <a:srgbClr val="FFFFFF"/>
                </a:solidFill>
                <a:latin typeface="Calibri"/>
                <a:ea typeface="Calibri"/>
                <a:cs typeface="Calibri"/>
                <a:sym typeface="Calibri"/>
              </a:rPr>
              <a:t>(e inadeguato) almeno quanto gli OPG. Nessuna categoria</a:t>
            </a:r>
            <a:endParaRPr sz="2100">
              <a:solidFill>
                <a:srgbClr val="FFFFFF"/>
              </a:solidFill>
              <a:latin typeface="Calibri"/>
              <a:ea typeface="Calibri"/>
              <a:cs typeface="Calibri"/>
              <a:sym typeface="Calibri"/>
            </a:endParaRPr>
          </a:p>
          <a:p>
            <a:pPr lvl="0" algn="just">
              <a:spcBef>
                <a:spcPts val="900"/>
              </a:spcBef>
              <a:buSzTx/>
              <a:buNone/>
              <a:defRPr sz="1800">
                <a:solidFill>
                  <a:srgbClr val="000000"/>
                </a:solidFill>
              </a:defRPr>
            </a:pPr>
            <a:r>
              <a:rPr sz="2100">
                <a:solidFill>
                  <a:srgbClr val="FFFFFF"/>
                </a:solidFill>
                <a:latin typeface="Calibri"/>
                <a:ea typeface="Calibri"/>
                <a:cs typeface="Calibri"/>
                <a:sym typeface="Calibri"/>
              </a:rPr>
              <a:t>di esperti che ad essa si sia avvicinata, negli ultimi decenni, si è esentata dal chiederne l’abolizione, “tout</a:t>
            </a:r>
            <a:endParaRPr sz="2100">
              <a:solidFill>
                <a:srgbClr val="FFFFFF"/>
              </a:solidFill>
              <a:latin typeface="Calibri"/>
              <a:ea typeface="Calibri"/>
              <a:cs typeface="Calibri"/>
              <a:sym typeface="Calibri"/>
            </a:endParaRPr>
          </a:p>
          <a:p>
            <a:pPr lvl="0" algn="just">
              <a:spcBef>
                <a:spcPts val="900"/>
              </a:spcBef>
              <a:buSzTx/>
              <a:buNone/>
              <a:defRPr sz="1800">
                <a:solidFill>
                  <a:srgbClr val="000000"/>
                </a:solidFill>
              </a:defRPr>
            </a:pPr>
            <a:r>
              <a:rPr sz="2100">
                <a:solidFill>
                  <a:srgbClr val="FFFFFF"/>
                </a:solidFill>
                <a:latin typeface="Calibri"/>
                <a:ea typeface="Calibri"/>
                <a:cs typeface="Calibri"/>
                <a:sym typeface="Calibri"/>
              </a:rPr>
              <a:t>court”, per manifesta inadeguatezza. Si tratti di giuristi esperti, criminologi o psichiatri, tutti ne hanno</a:t>
            </a:r>
            <a:endParaRPr sz="2100">
              <a:solidFill>
                <a:srgbClr val="FFFFFF"/>
              </a:solidFill>
              <a:latin typeface="Calibri"/>
              <a:ea typeface="Calibri"/>
              <a:cs typeface="Calibri"/>
              <a:sym typeface="Calibri"/>
            </a:endParaRPr>
          </a:p>
          <a:p>
            <a:pPr lvl="0" algn="just">
              <a:spcBef>
                <a:spcPts val="900"/>
              </a:spcBef>
              <a:buSzTx/>
              <a:buNone/>
              <a:defRPr sz="1800">
                <a:solidFill>
                  <a:srgbClr val="000000"/>
                </a:solidFill>
              </a:defRPr>
            </a:pPr>
            <a:r>
              <a:rPr sz="2100">
                <a:solidFill>
                  <a:srgbClr val="FFFFFF"/>
                </a:solidFill>
                <a:latin typeface="Calibri"/>
                <a:ea typeface="Calibri"/>
                <a:cs typeface="Calibri"/>
                <a:sym typeface="Calibri"/>
              </a:rPr>
              <a:t>denunciato l’assoluta obsolescenza.</a:t>
            </a:r>
          </a:p>
        </p:txBody>
      </p:sp>
    </p:spTree>
  </p:cSld>
  <p:clrMapOvr>
    <a:masterClrMapping/>
  </p:clrMapOvr>
  <p:transition spd="med" advClick="1"/>
</p:sld>
</file>

<file path=ppt/theme/theme1.xml><?xml version="1.0" encoding="utf-8"?>
<a:theme xmlns:a="http://schemas.openxmlformats.org/drawingml/2006/main" xmlns:r="http://schemas.openxmlformats.org/officeDocument/2006/relationships" name="Default">
  <a:themeElements>
    <a:clrScheme name="Default">
      <a:dk1>
        <a:srgbClr val="656151"/>
      </a:dk1>
      <a:lt1>
        <a:srgbClr val="656151"/>
      </a:lt1>
      <a:dk2>
        <a:srgbClr val="A7A7A7"/>
      </a:dk2>
      <a:lt2>
        <a:srgbClr val="535353"/>
      </a:lt2>
      <a:accent1>
        <a:srgbClr val="818173"/>
      </a:accent1>
      <a:accent2>
        <a:srgbClr val="809EA8"/>
      </a:accent2>
      <a:accent3>
        <a:srgbClr val="B7B6B3"/>
      </a:accent3>
      <a:accent4>
        <a:srgbClr val="DADADA"/>
      </a:accent4>
      <a:accent5>
        <a:srgbClr val="C0C0BB"/>
      </a:accent5>
      <a:accent6>
        <a:srgbClr val="748F98"/>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818173"/>
          </a:solidFill>
          <a:prstDash val="solid"/>
          <a:bevel/>
        </a:ln>
        <a:effectLst/>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1" hangingPunct="0">
          <a:lnSpc>
            <a:spcPct val="100000"/>
          </a:lnSpc>
          <a:spcBef>
            <a:spcPts val="0"/>
          </a:spcBef>
          <a:spcAft>
            <a:spcPts val="0"/>
          </a:spcAft>
          <a:buClrTx/>
          <a:buSzTx/>
          <a:buFontTx/>
          <a:buNone/>
          <a:tabLst/>
          <a:defRPr b="0" baseline="0" cap="none" i="0" spc="0" strike="noStrike" sz="2400" u="none" kumimoji="0" normalizeH="0">
            <a:ln>
              <a:noFill/>
            </a:ln>
            <a:solidFill>
              <a:srgbClr val="656151"/>
            </a:solidFill>
            <a:effectLst/>
            <a:uFillTx/>
            <a:latin typeface="Tahoma"/>
            <a:ea typeface="Tahoma"/>
            <a:cs typeface="Tahoma"/>
            <a:sym typeface="Tahom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818173"/>
          </a:solidFill>
          <a:prstDash val="solid"/>
          <a:bevel/>
        </a:ln>
        <a:effectLst>
          <a:outerShdw sx="100000" sy="100000" kx="0" ky="0" algn="b" rotWithShape="0" blurRad="38100" dist="20000" dir="5400000">
            <a:srgbClr val="000000">
              <a:alpha val="38000"/>
            </a:srgbClr>
          </a:outerShdw>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1" hangingPunct="0">
          <a:lnSpc>
            <a:spcPct val="100000"/>
          </a:lnSpc>
          <a:spcBef>
            <a:spcPts val="0"/>
          </a:spcBef>
          <a:spcAft>
            <a:spcPts val="0"/>
          </a:spcAft>
          <a:buClrTx/>
          <a:buSzTx/>
          <a:buFontTx/>
          <a:buNone/>
          <a:tabLst/>
          <a:defRPr b="0" baseline="0" cap="none" i="0" spc="0" strike="noStrike" sz="2400" u="none" kumimoji="0" normalizeH="0">
            <a:ln>
              <a:noFill/>
            </a:ln>
            <a:solidFill>
              <a:srgbClr val="656151"/>
            </a:solidFill>
            <a:effectLst/>
            <a:uFillTx/>
            <a:latin typeface="Tahoma"/>
            <a:ea typeface="Tahoma"/>
            <a:cs typeface="Tahoma"/>
            <a:sym typeface="Tahom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818173"/>
      </a:accent1>
      <a:accent2>
        <a:srgbClr val="809EA8"/>
      </a:accent2>
      <a:accent3>
        <a:srgbClr val="B7B6B3"/>
      </a:accent3>
      <a:accent4>
        <a:srgbClr val="DADADA"/>
      </a:accent4>
      <a:accent5>
        <a:srgbClr val="C0C0BB"/>
      </a:accent5>
      <a:accent6>
        <a:srgbClr val="748F98"/>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818173"/>
          </a:solidFill>
          <a:prstDash val="solid"/>
          <a:bevel/>
        </a:ln>
        <a:effectLst/>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1" hangingPunct="0">
          <a:lnSpc>
            <a:spcPct val="100000"/>
          </a:lnSpc>
          <a:spcBef>
            <a:spcPts val="0"/>
          </a:spcBef>
          <a:spcAft>
            <a:spcPts val="0"/>
          </a:spcAft>
          <a:buClrTx/>
          <a:buSzTx/>
          <a:buFontTx/>
          <a:buNone/>
          <a:tabLst/>
          <a:defRPr b="0" baseline="0" cap="none" i="0" spc="0" strike="noStrike" sz="2400" u="none" kumimoji="0" normalizeH="0">
            <a:ln>
              <a:noFill/>
            </a:ln>
            <a:solidFill>
              <a:srgbClr val="656151"/>
            </a:solidFill>
            <a:effectLst/>
            <a:uFillTx/>
            <a:latin typeface="Tahoma"/>
            <a:ea typeface="Tahoma"/>
            <a:cs typeface="Tahoma"/>
            <a:sym typeface="Tahom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818173"/>
          </a:solidFill>
          <a:prstDash val="solid"/>
          <a:bevel/>
        </a:ln>
        <a:effectLst>
          <a:outerShdw sx="100000" sy="100000" kx="0" ky="0" algn="b" rotWithShape="0" blurRad="38100" dist="20000" dir="5400000">
            <a:srgbClr val="000000">
              <a:alpha val="38000"/>
            </a:srgbClr>
          </a:outerShdw>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1" hangingPunct="0">
          <a:lnSpc>
            <a:spcPct val="100000"/>
          </a:lnSpc>
          <a:spcBef>
            <a:spcPts val="0"/>
          </a:spcBef>
          <a:spcAft>
            <a:spcPts val="0"/>
          </a:spcAft>
          <a:buClrTx/>
          <a:buSzTx/>
          <a:buFontTx/>
          <a:buNone/>
          <a:tabLst/>
          <a:defRPr b="0" baseline="0" cap="none" i="0" spc="0" strike="noStrike" sz="2400" u="none" kumimoji="0" normalizeH="0">
            <a:ln>
              <a:noFill/>
            </a:ln>
            <a:solidFill>
              <a:srgbClr val="656151"/>
            </a:solidFill>
            <a:effectLst/>
            <a:uFillTx/>
            <a:latin typeface="Tahoma"/>
            <a:ea typeface="Tahoma"/>
            <a:cs typeface="Tahoma"/>
            <a:sym typeface="Tahom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